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4630400" cy="8229600"/>
  <p:notesSz cx="8229600" cy="14630400"/>
  <p:embeddedFontLst>
    <p:embeddedFont>
      <p:font typeface="Consolas" panose="020B0609020204030204" pitchFamily="49" charset="0"/>
      <p:regular r:id="rId27"/>
      <p:bold r:id="rId28"/>
      <p:italic r:id="rId29"/>
      <p:boldItalic r:id="rId30"/>
    </p:embeddedFont>
    <p:embeddedFont>
      <p:font typeface="Source Sans Pro" panose="020B0503030403020204" pitchFamily="3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2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autoAdjust="0"/>
    <p:restoredTop sz="94610"/>
  </p:normalViewPr>
  <p:slideViewPr>
    <p:cSldViewPr snapToGrid="0" snapToObjects="1">
      <p:cViewPr>
        <p:scale>
          <a:sx n="75" d="100"/>
          <a:sy n="75" d="100"/>
        </p:scale>
        <p:origin x="490"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930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1367790"/>
            <a:ext cx="7416403" cy="2902863"/>
          </a:xfrm>
          <a:prstGeom prst="rect">
            <a:avLst/>
          </a:prstGeom>
          <a:noFill/>
          <a:ln/>
        </p:spPr>
        <p:txBody>
          <a:bodyPr wrap="square" lIns="0" tIns="0" rIns="0" bIns="0" rtlCol="0" anchor="t"/>
          <a:lstStyle/>
          <a:p>
            <a:pPr marL="0" indent="0">
              <a:lnSpc>
                <a:spcPts val="7600"/>
              </a:lnSpc>
              <a:buNone/>
            </a:pPr>
            <a:r>
              <a:rPr lang="en-US" sz="6050" b="1" kern="0" spc="-61" dirty="0">
                <a:solidFill>
                  <a:srgbClr val="FFFFFF"/>
                </a:solidFill>
                <a:latin typeface="Montserrat Bold" pitchFamily="34" charset="0"/>
                <a:ea typeface="Montserrat Bold" pitchFamily="34" charset="-122"/>
                <a:cs typeface="Montserrat Bold" pitchFamily="34" charset="-120"/>
              </a:rPr>
              <a:t>Employee Management System (EMS)</a:t>
            </a:r>
            <a:endParaRPr lang="en-US" sz="6050" dirty="0"/>
          </a:p>
        </p:txBody>
      </p:sp>
      <p:sp>
        <p:nvSpPr>
          <p:cNvPr id="4" name="Text 1"/>
          <p:cNvSpPr/>
          <p:nvPr/>
        </p:nvSpPr>
        <p:spPr>
          <a:xfrm>
            <a:off x="6350198" y="4640818"/>
            <a:ext cx="7416403" cy="2220992"/>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Employee Management System (EMS) is a comprehensive web-based application designed to streamline and enhance the management of human resources within organizations. Leveraging the power of Python, Flask, Appwrite, and Bootstrap, EMS offers a user-friendly and efficient platform for managing employees, departments, and HR-related tasks.</a:t>
            </a:r>
            <a:endParaRPr lang="en-US" sz="1900" dirty="0"/>
          </a:p>
        </p:txBody>
      </p:sp>
      <p:sp>
        <p:nvSpPr>
          <p:cNvPr id="5" name="Rectangle 4">
            <a:extLst>
              <a:ext uri="{FF2B5EF4-FFF2-40B4-BE49-F238E27FC236}">
                <a16:creationId xmlns:a16="http://schemas.microsoft.com/office/drawing/2014/main" id="{53CB5B10-50ED-59DF-704B-8284F079893B}"/>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5386"/>
          </a:xfrm>
          <a:prstGeom prst="rect">
            <a:avLst/>
          </a:prstGeom>
        </p:spPr>
      </p:pic>
      <p:sp>
        <p:nvSpPr>
          <p:cNvPr id="3" name="Text 0"/>
          <p:cNvSpPr/>
          <p:nvPr/>
        </p:nvSpPr>
        <p:spPr>
          <a:xfrm>
            <a:off x="863798" y="4011216"/>
            <a:ext cx="11066145"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Conclusion and Future Enhancements</a:t>
            </a:r>
            <a:endParaRPr lang="en-US" sz="4400" dirty="0"/>
          </a:p>
        </p:txBody>
      </p:sp>
      <p:sp>
        <p:nvSpPr>
          <p:cNvPr id="4" name="Text 1"/>
          <p:cNvSpPr/>
          <p:nvPr/>
        </p:nvSpPr>
        <p:spPr>
          <a:xfrm>
            <a:off x="863798" y="5082659"/>
            <a:ext cx="12902803" cy="2220992"/>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Employee Management System (EMS) is a powerful and innovative solution that streamlines and enhances the management of human resources within organizations. Leveraging cutting-edge technologies and a user-centric design, EMS offers a comprehensive platform for managing employees, departments, and HR-related tasks. As the system continues to evolve and improve, the development team is committed to incorporating additional features and capabilities, such as advanced analytics, employee engagement tools, and seamless integration with third-party applications, ensuring that EMS remains a leading-edge solution in the employee management landscape.</a:t>
            </a:r>
            <a:endParaRPr lang="en-US" sz="1900" dirty="0"/>
          </a:p>
        </p:txBody>
      </p:sp>
      <p:sp>
        <p:nvSpPr>
          <p:cNvPr id="5" name="Rectangle 4">
            <a:extLst>
              <a:ext uri="{FF2B5EF4-FFF2-40B4-BE49-F238E27FC236}">
                <a16:creationId xmlns:a16="http://schemas.microsoft.com/office/drawing/2014/main" id="{42673197-FC43-9D94-FEA3-99E7B221FF49}"/>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3798" y="2638187"/>
            <a:ext cx="6001107"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Code Demonstration</a:t>
            </a:r>
            <a:endParaRPr lang="en-US" sz="4400" dirty="0"/>
          </a:p>
        </p:txBody>
      </p:sp>
      <p:sp>
        <p:nvSpPr>
          <p:cNvPr id="3" name="Text 1"/>
          <p:cNvSpPr/>
          <p:nvPr/>
        </p:nvSpPr>
        <p:spPr>
          <a:xfrm>
            <a:off x="863798" y="3833098"/>
            <a:ext cx="12902803" cy="74033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Let's look at how the Employee Management System works through a practical code example. We'll now pause this presentation briefly to switch to a live code demonstration, after which we'll return here to continue discussing the system.</a:t>
            </a:r>
            <a:endParaRPr lang="en-US" sz="1900" dirty="0"/>
          </a:p>
        </p:txBody>
      </p:sp>
      <p:sp>
        <p:nvSpPr>
          <p:cNvPr id="4" name="Shape 2"/>
          <p:cNvSpPr/>
          <p:nvPr/>
        </p:nvSpPr>
        <p:spPr>
          <a:xfrm>
            <a:off x="863798" y="4851083"/>
            <a:ext cx="12902803" cy="740212"/>
          </a:xfrm>
          <a:prstGeom prst="roundRect">
            <a:avLst>
              <a:gd name="adj" fmla="val 5002"/>
            </a:avLst>
          </a:prstGeom>
          <a:solidFill>
            <a:srgbClr val="262626"/>
          </a:solidFill>
          <a:ln/>
        </p:spPr>
        <p:txBody>
          <a:bodyPr/>
          <a:lstStyle/>
          <a:p>
            <a:endParaRPr lang="en-IN"/>
          </a:p>
        </p:txBody>
      </p:sp>
      <p:sp>
        <p:nvSpPr>
          <p:cNvPr id="5" name="Shape 3"/>
          <p:cNvSpPr/>
          <p:nvPr/>
        </p:nvSpPr>
        <p:spPr>
          <a:xfrm>
            <a:off x="851535" y="4851083"/>
            <a:ext cx="12927330" cy="740212"/>
          </a:xfrm>
          <a:prstGeom prst="roundRect">
            <a:avLst>
              <a:gd name="adj" fmla="val 5002"/>
            </a:avLst>
          </a:prstGeom>
          <a:solidFill>
            <a:srgbClr val="262626"/>
          </a:solidFill>
          <a:ln/>
        </p:spPr>
        <p:txBody>
          <a:bodyPr/>
          <a:lstStyle/>
          <a:p>
            <a:endParaRPr lang="en-IN"/>
          </a:p>
        </p:txBody>
      </p:sp>
      <p:sp>
        <p:nvSpPr>
          <p:cNvPr id="6" name="Text 4"/>
          <p:cNvSpPr/>
          <p:nvPr/>
        </p:nvSpPr>
        <p:spPr>
          <a:xfrm>
            <a:off x="1098352" y="5036106"/>
            <a:ext cx="12433697"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highlight>
                  <a:srgbClr val="262626"/>
                </a:highlight>
                <a:latin typeface="Consolas" pitchFamily="34" charset="0"/>
                <a:ea typeface="Consolas" pitchFamily="34" charset="-122"/>
                <a:cs typeface="Consolas" pitchFamily="34" charset="-120"/>
              </a:rPr>
              <a:t>We will be Back after Code Demo</a:t>
            </a:r>
            <a:endParaRPr lang="en-US" sz="1900" dirty="0"/>
          </a:p>
        </p:txBody>
      </p:sp>
      <p:sp>
        <p:nvSpPr>
          <p:cNvPr id="7" name="Rectangle 6">
            <a:extLst>
              <a:ext uri="{FF2B5EF4-FFF2-40B4-BE49-F238E27FC236}">
                <a16:creationId xmlns:a16="http://schemas.microsoft.com/office/drawing/2014/main" id="{5F9521DD-1598-3BE0-C8D1-2677D7D918FE}"/>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63416" y="521256"/>
            <a:ext cx="4371975" cy="538401"/>
          </a:xfrm>
          <a:prstGeom prst="rect">
            <a:avLst/>
          </a:prstGeom>
          <a:noFill/>
          <a:ln/>
        </p:spPr>
        <p:txBody>
          <a:bodyPr wrap="none" lIns="0" tIns="0" rIns="0" bIns="0" rtlCol="0" anchor="t"/>
          <a:lstStyle/>
          <a:p>
            <a:pPr marL="0" indent="0">
              <a:lnSpc>
                <a:spcPts val="4200"/>
              </a:lnSpc>
              <a:buNone/>
            </a:pPr>
            <a:r>
              <a:rPr lang="en-US" sz="3350" b="1" kern="0" spc="-34" dirty="0">
                <a:solidFill>
                  <a:srgbClr val="FFFFFF"/>
                </a:solidFill>
                <a:latin typeface="Montserrat Bold" pitchFamily="34" charset="0"/>
                <a:ea typeface="Montserrat Bold" pitchFamily="34" charset="-122"/>
                <a:cs typeface="Montserrat Bold" pitchFamily="34" charset="-120"/>
              </a:rPr>
              <a:t>Team Contributions</a:t>
            </a:r>
            <a:endParaRPr lang="en-US" sz="3350" dirty="0"/>
          </a:p>
        </p:txBody>
      </p:sp>
      <p:sp>
        <p:nvSpPr>
          <p:cNvPr id="3" name="Shape 1"/>
          <p:cNvSpPr/>
          <p:nvPr/>
        </p:nvSpPr>
        <p:spPr>
          <a:xfrm>
            <a:off x="663416" y="1438751"/>
            <a:ext cx="6557010" cy="1046321"/>
          </a:xfrm>
          <a:prstGeom prst="roundRect">
            <a:avLst>
              <a:gd name="adj" fmla="val 2718"/>
            </a:avLst>
          </a:prstGeom>
          <a:solidFill>
            <a:srgbClr val="303132"/>
          </a:solidFill>
          <a:ln/>
        </p:spPr>
        <p:txBody>
          <a:bodyPr/>
          <a:lstStyle/>
          <a:p>
            <a:endParaRPr lang="en-IN"/>
          </a:p>
        </p:txBody>
      </p:sp>
      <p:sp>
        <p:nvSpPr>
          <p:cNvPr id="4" name="Text 2"/>
          <p:cNvSpPr/>
          <p:nvPr/>
        </p:nvSpPr>
        <p:spPr>
          <a:xfrm>
            <a:off x="852964" y="1628299"/>
            <a:ext cx="2154079" cy="269200"/>
          </a:xfrm>
          <a:prstGeom prst="rect">
            <a:avLst/>
          </a:prstGeom>
          <a:noFill/>
          <a:ln/>
        </p:spPr>
        <p:txBody>
          <a:bodyPr wrap="none" lIns="0" tIns="0" rIns="0" bIns="0" rtlCol="0" anchor="t"/>
          <a:lstStyle/>
          <a:p>
            <a:pPr marL="0" indent="0">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Shreya Shahi</a:t>
            </a:r>
            <a:endParaRPr lang="en-US" sz="1650" dirty="0"/>
          </a:p>
        </p:txBody>
      </p:sp>
      <p:sp>
        <p:nvSpPr>
          <p:cNvPr id="5" name="Text 3"/>
          <p:cNvSpPr/>
          <p:nvPr/>
        </p:nvSpPr>
        <p:spPr>
          <a:xfrm>
            <a:off x="852964" y="2011204"/>
            <a:ext cx="6177915" cy="284321"/>
          </a:xfrm>
          <a:prstGeom prst="rect">
            <a:avLst/>
          </a:prstGeom>
          <a:noFill/>
          <a:ln/>
        </p:spPr>
        <p:txBody>
          <a:bodyPr wrap="non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Development of login page functionality and interface</a:t>
            </a:r>
            <a:endParaRPr lang="en-US" sz="1450" dirty="0"/>
          </a:p>
        </p:txBody>
      </p:sp>
      <p:sp>
        <p:nvSpPr>
          <p:cNvPr id="6" name="Shape 4"/>
          <p:cNvSpPr/>
          <p:nvPr/>
        </p:nvSpPr>
        <p:spPr>
          <a:xfrm>
            <a:off x="7409974" y="1438751"/>
            <a:ext cx="6557010" cy="1046321"/>
          </a:xfrm>
          <a:prstGeom prst="roundRect">
            <a:avLst>
              <a:gd name="adj" fmla="val 2718"/>
            </a:avLst>
          </a:prstGeom>
          <a:solidFill>
            <a:srgbClr val="303132"/>
          </a:solidFill>
          <a:ln/>
        </p:spPr>
        <p:txBody>
          <a:bodyPr/>
          <a:lstStyle/>
          <a:p>
            <a:endParaRPr lang="en-IN"/>
          </a:p>
        </p:txBody>
      </p:sp>
      <p:sp>
        <p:nvSpPr>
          <p:cNvPr id="7" name="Text 5"/>
          <p:cNvSpPr/>
          <p:nvPr/>
        </p:nvSpPr>
        <p:spPr>
          <a:xfrm>
            <a:off x="7599521" y="1628299"/>
            <a:ext cx="2154079" cy="269200"/>
          </a:xfrm>
          <a:prstGeom prst="rect">
            <a:avLst/>
          </a:prstGeom>
          <a:noFill/>
          <a:ln/>
        </p:spPr>
        <p:txBody>
          <a:bodyPr wrap="none" lIns="0" tIns="0" rIns="0" bIns="0" rtlCol="0" anchor="t"/>
          <a:lstStyle/>
          <a:p>
            <a:pPr marL="0" indent="0">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Aayan Shaikh</a:t>
            </a:r>
            <a:endParaRPr lang="en-US" sz="1650" dirty="0"/>
          </a:p>
        </p:txBody>
      </p:sp>
      <p:sp>
        <p:nvSpPr>
          <p:cNvPr id="8" name="Text 6"/>
          <p:cNvSpPr/>
          <p:nvPr/>
        </p:nvSpPr>
        <p:spPr>
          <a:xfrm>
            <a:off x="7599521" y="2011204"/>
            <a:ext cx="6177915" cy="284321"/>
          </a:xfrm>
          <a:prstGeom prst="rect">
            <a:avLst/>
          </a:prstGeom>
          <a:noFill/>
          <a:ln/>
        </p:spPr>
        <p:txBody>
          <a:bodyPr wrap="non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Implementation of registration page system</a:t>
            </a:r>
            <a:endParaRPr lang="en-US" sz="1450" dirty="0"/>
          </a:p>
        </p:txBody>
      </p:sp>
      <p:sp>
        <p:nvSpPr>
          <p:cNvPr id="9" name="Shape 7"/>
          <p:cNvSpPr/>
          <p:nvPr/>
        </p:nvSpPr>
        <p:spPr>
          <a:xfrm>
            <a:off x="663416" y="2674620"/>
            <a:ext cx="6557010" cy="1046321"/>
          </a:xfrm>
          <a:prstGeom prst="roundRect">
            <a:avLst>
              <a:gd name="adj" fmla="val 2718"/>
            </a:avLst>
          </a:prstGeom>
          <a:solidFill>
            <a:srgbClr val="303132"/>
          </a:solidFill>
          <a:ln/>
        </p:spPr>
        <p:txBody>
          <a:bodyPr/>
          <a:lstStyle/>
          <a:p>
            <a:endParaRPr lang="en-IN"/>
          </a:p>
        </p:txBody>
      </p:sp>
      <p:sp>
        <p:nvSpPr>
          <p:cNvPr id="10" name="Text 8"/>
          <p:cNvSpPr/>
          <p:nvPr/>
        </p:nvSpPr>
        <p:spPr>
          <a:xfrm>
            <a:off x="852964" y="2864168"/>
            <a:ext cx="2154079" cy="269200"/>
          </a:xfrm>
          <a:prstGeom prst="rect">
            <a:avLst/>
          </a:prstGeom>
          <a:noFill/>
          <a:ln/>
        </p:spPr>
        <p:txBody>
          <a:bodyPr wrap="none" lIns="0" tIns="0" rIns="0" bIns="0" rtlCol="0" anchor="t"/>
          <a:lstStyle/>
          <a:p>
            <a:pPr marL="0" indent="0">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Ayan Shaikh</a:t>
            </a:r>
            <a:endParaRPr lang="en-US" sz="1650" dirty="0"/>
          </a:p>
        </p:txBody>
      </p:sp>
      <p:sp>
        <p:nvSpPr>
          <p:cNvPr id="11" name="Text 9"/>
          <p:cNvSpPr/>
          <p:nvPr/>
        </p:nvSpPr>
        <p:spPr>
          <a:xfrm>
            <a:off x="852964" y="3247073"/>
            <a:ext cx="6177915" cy="284321"/>
          </a:xfrm>
          <a:prstGeom prst="rect">
            <a:avLst/>
          </a:prstGeom>
          <a:noFill/>
          <a:ln/>
        </p:spPr>
        <p:txBody>
          <a:bodyPr wrap="non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Creation of password recovery system</a:t>
            </a:r>
            <a:endParaRPr lang="en-US" sz="1450" dirty="0"/>
          </a:p>
        </p:txBody>
      </p:sp>
      <p:sp>
        <p:nvSpPr>
          <p:cNvPr id="12" name="Shape 10"/>
          <p:cNvSpPr/>
          <p:nvPr/>
        </p:nvSpPr>
        <p:spPr>
          <a:xfrm>
            <a:off x="7409974" y="2674620"/>
            <a:ext cx="6557010" cy="1046321"/>
          </a:xfrm>
          <a:prstGeom prst="roundRect">
            <a:avLst>
              <a:gd name="adj" fmla="val 2718"/>
            </a:avLst>
          </a:prstGeom>
          <a:solidFill>
            <a:srgbClr val="303132"/>
          </a:solidFill>
          <a:ln/>
        </p:spPr>
        <p:txBody>
          <a:bodyPr/>
          <a:lstStyle/>
          <a:p>
            <a:endParaRPr lang="en-IN"/>
          </a:p>
        </p:txBody>
      </p:sp>
      <p:sp>
        <p:nvSpPr>
          <p:cNvPr id="13" name="Text 11"/>
          <p:cNvSpPr/>
          <p:nvPr/>
        </p:nvSpPr>
        <p:spPr>
          <a:xfrm>
            <a:off x="7599521" y="2864168"/>
            <a:ext cx="2154079" cy="269200"/>
          </a:xfrm>
          <a:prstGeom prst="rect">
            <a:avLst/>
          </a:prstGeom>
          <a:noFill/>
          <a:ln/>
        </p:spPr>
        <p:txBody>
          <a:bodyPr wrap="none" lIns="0" tIns="0" rIns="0" bIns="0" rtlCol="0" anchor="t"/>
          <a:lstStyle/>
          <a:p>
            <a:pPr marL="0" indent="0">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Saaem Shaikh</a:t>
            </a:r>
            <a:endParaRPr lang="en-US" sz="1650" dirty="0"/>
          </a:p>
        </p:txBody>
      </p:sp>
      <p:sp>
        <p:nvSpPr>
          <p:cNvPr id="14" name="Text 12"/>
          <p:cNvSpPr/>
          <p:nvPr/>
        </p:nvSpPr>
        <p:spPr>
          <a:xfrm>
            <a:off x="7599521" y="3247073"/>
            <a:ext cx="6177915" cy="284321"/>
          </a:xfrm>
          <a:prstGeom prst="rect">
            <a:avLst/>
          </a:prstGeom>
          <a:noFill/>
          <a:ln/>
        </p:spPr>
        <p:txBody>
          <a:bodyPr wrap="non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Design and development of Home Page</a:t>
            </a:r>
            <a:endParaRPr lang="en-US" sz="1450" dirty="0"/>
          </a:p>
        </p:txBody>
      </p:sp>
      <p:sp>
        <p:nvSpPr>
          <p:cNvPr id="15" name="Shape 13"/>
          <p:cNvSpPr/>
          <p:nvPr/>
        </p:nvSpPr>
        <p:spPr>
          <a:xfrm>
            <a:off x="663416" y="3910489"/>
            <a:ext cx="6557010" cy="1330643"/>
          </a:xfrm>
          <a:prstGeom prst="roundRect">
            <a:avLst>
              <a:gd name="adj" fmla="val 2137"/>
            </a:avLst>
          </a:prstGeom>
          <a:solidFill>
            <a:srgbClr val="303132"/>
          </a:solidFill>
          <a:ln/>
        </p:spPr>
        <p:txBody>
          <a:bodyPr/>
          <a:lstStyle/>
          <a:p>
            <a:endParaRPr lang="en-IN"/>
          </a:p>
        </p:txBody>
      </p:sp>
      <p:sp>
        <p:nvSpPr>
          <p:cNvPr id="16" name="Text 14"/>
          <p:cNvSpPr/>
          <p:nvPr/>
        </p:nvSpPr>
        <p:spPr>
          <a:xfrm>
            <a:off x="852964" y="4100036"/>
            <a:ext cx="2305526" cy="269200"/>
          </a:xfrm>
          <a:prstGeom prst="rect">
            <a:avLst/>
          </a:prstGeom>
          <a:noFill/>
          <a:ln/>
        </p:spPr>
        <p:txBody>
          <a:bodyPr wrap="none" lIns="0" tIns="0" rIns="0" bIns="0" rtlCol="0" anchor="t"/>
          <a:lstStyle/>
          <a:p>
            <a:pPr marL="0" indent="0">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Amankumar Sharma</a:t>
            </a:r>
            <a:endParaRPr lang="en-US" sz="1650" dirty="0"/>
          </a:p>
        </p:txBody>
      </p:sp>
      <p:sp>
        <p:nvSpPr>
          <p:cNvPr id="17" name="Text 15"/>
          <p:cNvSpPr/>
          <p:nvPr/>
        </p:nvSpPr>
        <p:spPr>
          <a:xfrm>
            <a:off x="852964" y="4482941"/>
            <a:ext cx="6177915" cy="284321"/>
          </a:xfrm>
          <a:prstGeom prst="rect">
            <a:avLst/>
          </a:prstGeom>
          <a:noFill/>
          <a:ln/>
        </p:spPr>
        <p:txBody>
          <a:bodyPr wrap="non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Implementation of Follow Up page features</a:t>
            </a:r>
            <a:endParaRPr lang="en-US" sz="1450" dirty="0"/>
          </a:p>
        </p:txBody>
      </p:sp>
      <p:sp>
        <p:nvSpPr>
          <p:cNvPr id="18" name="Shape 16"/>
          <p:cNvSpPr/>
          <p:nvPr/>
        </p:nvSpPr>
        <p:spPr>
          <a:xfrm>
            <a:off x="7409974" y="3910489"/>
            <a:ext cx="6557010" cy="1330643"/>
          </a:xfrm>
          <a:prstGeom prst="roundRect">
            <a:avLst>
              <a:gd name="adj" fmla="val 2137"/>
            </a:avLst>
          </a:prstGeom>
          <a:solidFill>
            <a:srgbClr val="303132"/>
          </a:solidFill>
          <a:ln/>
        </p:spPr>
        <p:txBody>
          <a:bodyPr/>
          <a:lstStyle/>
          <a:p>
            <a:endParaRPr lang="en-IN"/>
          </a:p>
        </p:txBody>
      </p:sp>
      <p:sp>
        <p:nvSpPr>
          <p:cNvPr id="19" name="Text 17"/>
          <p:cNvSpPr/>
          <p:nvPr/>
        </p:nvSpPr>
        <p:spPr>
          <a:xfrm>
            <a:off x="7599521" y="4100036"/>
            <a:ext cx="2154079" cy="269200"/>
          </a:xfrm>
          <a:prstGeom prst="rect">
            <a:avLst/>
          </a:prstGeom>
          <a:noFill/>
          <a:ln/>
        </p:spPr>
        <p:txBody>
          <a:bodyPr wrap="none" lIns="0" tIns="0" rIns="0" bIns="0" rtlCol="0" anchor="t"/>
          <a:lstStyle/>
          <a:p>
            <a:pPr marL="0" indent="0">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Pawan Shetty</a:t>
            </a:r>
            <a:endParaRPr lang="en-US" sz="1650" dirty="0"/>
          </a:p>
        </p:txBody>
      </p:sp>
      <p:sp>
        <p:nvSpPr>
          <p:cNvPr id="20" name="Text 18"/>
          <p:cNvSpPr/>
          <p:nvPr/>
        </p:nvSpPr>
        <p:spPr>
          <a:xfrm>
            <a:off x="7599521" y="4482941"/>
            <a:ext cx="6177915" cy="568643"/>
          </a:xfrm>
          <a:prstGeom prst="rect">
            <a:avLst/>
          </a:prstGeom>
          <a:noFill/>
          <a:ln/>
        </p:spPr>
        <p:txBody>
          <a:bodyPr wrap="squar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Development of request advance salary page , employee salary management system , Flask APIs and Appwrite database setup</a:t>
            </a:r>
            <a:endParaRPr lang="en-US" sz="1450" dirty="0"/>
          </a:p>
        </p:txBody>
      </p:sp>
      <p:sp>
        <p:nvSpPr>
          <p:cNvPr id="21" name="Shape 19"/>
          <p:cNvSpPr/>
          <p:nvPr/>
        </p:nvSpPr>
        <p:spPr>
          <a:xfrm>
            <a:off x="663416" y="5430679"/>
            <a:ext cx="6557010" cy="1046321"/>
          </a:xfrm>
          <a:prstGeom prst="roundRect">
            <a:avLst>
              <a:gd name="adj" fmla="val 2718"/>
            </a:avLst>
          </a:prstGeom>
          <a:solidFill>
            <a:srgbClr val="303132"/>
          </a:solidFill>
          <a:ln/>
        </p:spPr>
        <p:txBody>
          <a:bodyPr/>
          <a:lstStyle/>
          <a:p>
            <a:endParaRPr lang="en-IN"/>
          </a:p>
        </p:txBody>
      </p:sp>
      <p:sp>
        <p:nvSpPr>
          <p:cNvPr id="22" name="Text 20"/>
          <p:cNvSpPr/>
          <p:nvPr/>
        </p:nvSpPr>
        <p:spPr>
          <a:xfrm>
            <a:off x="852964" y="5620226"/>
            <a:ext cx="2154079" cy="269200"/>
          </a:xfrm>
          <a:prstGeom prst="rect">
            <a:avLst/>
          </a:prstGeom>
          <a:noFill/>
          <a:ln/>
        </p:spPr>
        <p:txBody>
          <a:bodyPr wrap="none" lIns="0" tIns="0" rIns="0" bIns="0" rtlCol="0" anchor="t"/>
          <a:lstStyle/>
          <a:p>
            <a:pPr marL="0" indent="0">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Rishith Shetty</a:t>
            </a:r>
            <a:endParaRPr lang="en-US" sz="1650" dirty="0"/>
          </a:p>
        </p:txBody>
      </p:sp>
      <p:sp>
        <p:nvSpPr>
          <p:cNvPr id="23" name="Text 21"/>
          <p:cNvSpPr/>
          <p:nvPr/>
        </p:nvSpPr>
        <p:spPr>
          <a:xfrm>
            <a:off x="852964" y="6003131"/>
            <a:ext cx="6177915" cy="284321"/>
          </a:xfrm>
          <a:prstGeom prst="rect">
            <a:avLst/>
          </a:prstGeom>
          <a:noFill/>
          <a:ln/>
        </p:spPr>
        <p:txBody>
          <a:bodyPr wrap="non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Development of request leave page</a:t>
            </a:r>
            <a:endParaRPr lang="en-US" sz="1450" dirty="0"/>
          </a:p>
        </p:txBody>
      </p:sp>
      <p:sp>
        <p:nvSpPr>
          <p:cNvPr id="24" name="Shape 22"/>
          <p:cNvSpPr/>
          <p:nvPr/>
        </p:nvSpPr>
        <p:spPr>
          <a:xfrm>
            <a:off x="7409974" y="5430679"/>
            <a:ext cx="6557010" cy="1046321"/>
          </a:xfrm>
          <a:prstGeom prst="roundRect">
            <a:avLst>
              <a:gd name="adj" fmla="val 2718"/>
            </a:avLst>
          </a:prstGeom>
          <a:solidFill>
            <a:srgbClr val="303132"/>
          </a:solidFill>
          <a:ln/>
        </p:spPr>
        <p:txBody>
          <a:bodyPr/>
          <a:lstStyle/>
          <a:p>
            <a:endParaRPr lang="en-IN"/>
          </a:p>
        </p:txBody>
      </p:sp>
      <p:sp>
        <p:nvSpPr>
          <p:cNvPr id="25" name="Text 23"/>
          <p:cNvSpPr/>
          <p:nvPr/>
        </p:nvSpPr>
        <p:spPr>
          <a:xfrm>
            <a:off x="7599521" y="5620226"/>
            <a:ext cx="2154079" cy="269200"/>
          </a:xfrm>
          <a:prstGeom prst="rect">
            <a:avLst/>
          </a:prstGeom>
          <a:noFill/>
          <a:ln/>
        </p:spPr>
        <p:txBody>
          <a:bodyPr wrap="none" lIns="0" tIns="0" rIns="0" bIns="0" rtlCol="0" anchor="t"/>
          <a:lstStyle/>
          <a:p>
            <a:pPr marL="0" indent="0">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Aryan Shinde</a:t>
            </a:r>
            <a:endParaRPr lang="en-US" sz="1650" dirty="0"/>
          </a:p>
        </p:txBody>
      </p:sp>
      <p:sp>
        <p:nvSpPr>
          <p:cNvPr id="26" name="Text 24"/>
          <p:cNvSpPr/>
          <p:nvPr/>
        </p:nvSpPr>
        <p:spPr>
          <a:xfrm>
            <a:off x="7599521" y="6003131"/>
            <a:ext cx="6177915" cy="284321"/>
          </a:xfrm>
          <a:prstGeom prst="rect">
            <a:avLst/>
          </a:prstGeom>
          <a:noFill/>
          <a:ln/>
        </p:spPr>
        <p:txBody>
          <a:bodyPr wrap="non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Implementation of edit employee details functionality</a:t>
            </a:r>
            <a:endParaRPr lang="en-US" sz="1450" dirty="0"/>
          </a:p>
        </p:txBody>
      </p:sp>
      <p:sp>
        <p:nvSpPr>
          <p:cNvPr id="27" name="Shape 25"/>
          <p:cNvSpPr/>
          <p:nvPr/>
        </p:nvSpPr>
        <p:spPr>
          <a:xfrm>
            <a:off x="663416" y="6666548"/>
            <a:ext cx="6557010" cy="1046321"/>
          </a:xfrm>
          <a:prstGeom prst="roundRect">
            <a:avLst>
              <a:gd name="adj" fmla="val 2718"/>
            </a:avLst>
          </a:prstGeom>
          <a:solidFill>
            <a:srgbClr val="303132"/>
          </a:solidFill>
          <a:ln/>
        </p:spPr>
        <p:txBody>
          <a:bodyPr/>
          <a:lstStyle/>
          <a:p>
            <a:endParaRPr lang="en-IN"/>
          </a:p>
        </p:txBody>
      </p:sp>
      <p:sp>
        <p:nvSpPr>
          <p:cNvPr id="28" name="Text 26"/>
          <p:cNvSpPr/>
          <p:nvPr/>
        </p:nvSpPr>
        <p:spPr>
          <a:xfrm>
            <a:off x="852964" y="6856095"/>
            <a:ext cx="2154079" cy="269200"/>
          </a:xfrm>
          <a:prstGeom prst="rect">
            <a:avLst/>
          </a:prstGeom>
          <a:noFill/>
          <a:ln/>
        </p:spPr>
        <p:txBody>
          <a:bodyPr wrap="none" lIns="0" tIns="0" rIns="0" bIns="0" rtlCol="0" anchor="t"/>
          <a:lstStyle/>
          <a:p>
            <a:pPr marL="0" indent="0">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Rohit Shinde</a:t>
            </a:r>
            <a:endParaRPr lang="en-US" sz="1650" dirty="0"/>
          </a:p>
        </p:txBody>
      </p:sp>
      <p:sp>
        <p:nvSpPr>
          <p:cNvPr id="29" name="Text 27"/>
          <p:cNvSpPr/>
          <p:nvPr/>
        </p:nvSpPr>
        <p:spPr>
          <a:xfrm>
            <a:off x="852964" y="7239000"/>
            <a:ext cx="6177915" cy="284321"/>
          </a:xfrm>
          <a:prstGeom prst="rect">
            <a:avLst/>
          </a:prstGeom>
          <a:noFill/>
          <a:ln/>
        </p:spPr>
        <p:txBody>
          <a:bodyPr wrap="non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Development of employee list page</a:t>
            </a:r>
            <a:endParaRPr lang="en-US" sz="1450" dirty="0"/>
          </a:p>
        </p:txBody>
      </p:sp>
      <p:sp>
        <p:nvSpPr>
          <p:cNvPr id="30" name="Shape 28"/>
          <p:cNvSpPr/>
          <p:nvPr/>
        </p:nvSpPr>
        <p:spPr>
          <a:xfrm>
            <a:off x="7409974" y="6666548"/>
            <a:ext cx="6557010" cy="1046321"/>
          </a:xfrm>
          <a:prstGeom prst="roundRect">
            <a:avLst>
              <a:gd name="adj" fmla="val 2718"/>
            </a:avLst>
          </a:prstGeom>
          <a:solidFill>
            <a:srgbClr val="303132"/>
          </a:solidFill>
          <a:ln/>
        </p:spPr>
        <p:txBody>
          <a:bodyPr/>
          <a:lstStyle/>
          <a:p>
            <a:endParaRPr lang="en-IN"/>
          </a:p>
        </p:txBody>
      </p:sp>
      <p:sp>
        <p:nvSpPr>
          <p:cNvPr id="31" name="Text 29"/>
          <p:cNvSpPr/>
          <p:nvPr/>
        </p:nvSpPr>
        <p:spPr>
          <a:xfrm>
            <a:off x="7599521" y="6856095"/>
            <a:ext cx="2154079" cy="269200"/>
          </a:xfrm>
          <a:prstGeom prst="rect">
            <a:avLst/>
          </a:prstGeom>
          <a:noFill/>
          <a:ln/>
        </p:spPr>
        <p:txBody>
          <a:bodyPr wrap="none" lIns="0" tIns="0" rIns="0" bIns="0" rtlCol="0" anchor="t"/>
          <a:lstStyle/>
          <a:p>
            <a:pPr marL="0" indent="0">
              <a:lnSpc>
                <a:spcPts val="2100"/>
              </a:lnSpc>
              <a:buNone/>
            </a:pPr>
            <a:r>
              <a:rPr lang="en-US" sz="1650" b="1" kern="0" spc="-17" dirty="0">
                <a:solidFill>
                  <a:srgbClr val="E2E6E9"/>
                </a:solidFill>
                <a:latin typeface="Montserrat Bold" pitchFamily="34" charset="0"/>
                <a:ea typeface="Montserrat Bold" pitchFamily="34" charset="-122"/>
                <a:cs typeface="Montserrat Bold" pitchFamily="34" charset="-120"/>
              </a:rPr>
              <a:t>Anmol Shukla</a:t>
            </a:r>
            <a:endParaRPr lang="en-US" sz="1650" dirty="0"/>
          </a:p>
        </p:txBody>
      </p:sp>
      <p:sp>
        <p:nvSpPr>
          <p:cNvPr id="32" name="Text 30"/>
          <p:cNvSpPr/>
          <p:nvPr/>
        </p:nvSpPr>
        <p:spPr>
          <a:xfrm>
            <a:off x="7599521" y="7239000"/>
            <a:ext cx="6177915" cy="284321"/>
          </a:xfrm>
          <a:prstGeom prst="rect">
            <a:avLst/>
          </a:prstGeom>
          <a:noFill/>
          <a:ln/>
        </p:spPr>
        <p:txBody>
          <a:bodyPr wrap="non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Implementation of employee leave salary management system</a:t>
            </a:r>
            <a:endParaRPr lang="en-US" sz="1450" dirty="0"/>
          </a:p>
        </p:txBody>
      </p:sp>
      <p:sp>
        <p:nvSpPr>
          <p:cNvPr id="33" name="Rectangle 32">
            <a:extLst>
              <a:ext uri="{FF2B5EF4-FFF2-40B4-BE49-F238E27FC236}">
                <a16:creationId xmlns:a16="http://schemas.microsoft.com/office/drawing/2014/main" id="{3AC80F3A-CA94-2888-9ABF-7EAEB0B91962}"/>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3798" y="2406729"/>
            <a:ext cx="8396168"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Individual Code Explanations</a:t>
            </a:r>
            <a:endParaRPr lang="en-US" sz="4400" dirty="0"/>
          </a:p>
        </p:txBody>
      </p:sp>
      <p:sp>
        <p:nvSpPr>
          <p:cNvPr id="3" name="Text 1"/>
          <p:cNvSpPr/>
          <p:nvPr/>
        </p:nvSpPr>
        <p:spPr>
          <a:xfrm>
            <a:off x="863798" y="3601641"/>
            <a:ext cx="12902803"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We will now proceed with individual demonstrations where each team member will explain their code contributions in detail.</a:t>
            </a:r>
            <a:endParaRPr lang="en-US" sz="1900" dirty="0"/>
          </a:p>
        </p:txBody>
      </p:sp>
      <p:sp>
        <p:nvSpPr>
          <p:cNvPr id="4" name="Text 2"/>
          <p:cNvSpPr/>
          <p:nvPr/>
        </p:nvSpPr>
        <p:spPr>
          <a:xfrm>
            <a:off x="863798" y="4249460"/>
            <a:ext cx="12902803"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Each member will showcase their specific implementation and technical approach.</a:t>
            </a:r>
            <a:endParaRPr lang="en-US" sz="1900" dirty="0"/>
          </a:p>
        </p:txBody>
      </p:sp>
      <p:sp>
        <p:nvSpPr>
          <p:cNvPr id="5" name="Text 3"/>
          <p:cNvSpPr/>
          <p:nvPr/>
        </p:nvSpPr>
        <p:spPr>
          <a:xfrm>
            <a:off x="1233964" y="5174932"/>
            <a:ext cx="12532638"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We will resume the presentation after all individual demonstrations are complete.</a:t>
            </a:r>
            <a:endParaRPr lang="en-US" sz="1900" dirty="0"/>
          </a:p>
        </p:txBody>
      </p:sp>
      <p:sp>
        <p:nvSpPr>
          <p:cNvPr id="6" name="Shape 4"/>
          <p:cNvSpPr/>
          <p:nvPr/>
        </p:nvSpPr>
        <p:spPr>
          <a:xfrm>
            <a:off x="863798" y="4897279"/>
            <a:ext cx="30480" cy="925473"/>
          </a:xfrm>
          <a:prstGeom prst="rect">
            <a:avLst/>
          </a:prstGeom>
          <a:solidFill>
            <a:srgbClr val="FFFFFF"/>
          </a:solidFill>
          <a:ln/>
        </p:spPr>
        <p:txBody>
          <a:bodyPr/>
          <a:lstStyle/>
          <a:p>
            <a:endParaRPr lang="en-IN"/>
          </a:p>
        </p:txBody>
      </p:sp>
      <p:sp>
        <p:nvSpPr>
          <p:cNvPr id="7" name="Rectangle 6">
            <a:extLst>
              <a:ext uri="{FF2B5EF4-FFF2-40B4-BE49-F238E27FC236}">
                <a16:creationId xmlns:a16="http://schemas.microsoft.com/office/drawing/2014/main" id="{51F96B09-ACCC-34B0-05A5-57AD6E8D8317}"/>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63798" y="1316474"/>
            <a:ext cx="129028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Code Contribution: Login Page Implementation</a:t>
            </a:r>
            <a:endParaRPr lang="en-US" sz="4400" dirty="0"/>
          </a:p>
        </p:txBody>
      </p:sp>
      <p:sp>
        <p:nvSpPr>
          <p:cNvPr id="3" name="Text 1"/>
          <p:cNvSpPr/>
          <p:nvPr/>
        </p:nvSpPr>
        <p:spPr>
          <a:xfrm>
            <a:off x="863798" y="3336012"/>
            <a:ext cx="399359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Shreya Shahi's Contribution</a:t>
            </a:r>
            <a:endParaRPr lang="en-US" sz="2200" dirty="0"/>
          </a:p>
        </p:txBody>
      </p:sp>
      <p:sp>
        <p:nvSpPr>
          <p:cNvPr id="4" name="Text 2"/>
          <p:cNvSpPr/>
          <p:nvPr/>
        </p:nvSpPr>
        <p:spPr>
          <a:xfrm>
            <a:off x="863798" y="3933468"/>
            <a:ext cx="6150293" cy="74033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Key developer of the login page functionality and user interface.</a:t>
            </a:r>
            <a:endParaRPr lang="en-US" sz="1900" dirty="0"/>
          </a:p>
        </p:txBody>
      </p:sp>
      <p:sp>
        <p:nvSpPr>
          <p:cNvPr id="5" name="Text 3"/>
          <p:cNvSpPr/>
          <p:nvPr/>
        </p:nvSpPr>
        <p:spPr>
          <a:xfrm>
            <a:off x="863798" y="4895850"/>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Implementation of user authentication system</a:t>
            </a:r>
            <a:endParaRPr lang="en-US" sz="1900" dirty="0"/>
          </a:p>
        </p:txBody>
      </p:sp>
      <p:sp>
        <p:nvSpPr>
          <p:cNvPr id="6" name="Text 4"/>
          <p:cNvSpPr/>
          <p:nvPr/>
        </p:nvSpPr>
        <p:spPr>
          <a:xfrm>
            <a:off x="863798" y="5352336"/>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Design of responsive login interface</a:t>
            </a:r>
            <a:endParaRPr lang="en-US" sz="1900" dirty="0"/>
          </a:p>
        </p:txBody>
      </p:sp>
      <p:sp>
        <p:nvSpPr>
          <p:cNvPr id="7" name="Text 5"/>
          <p:cNvSpPr/>
          <p:nvPr/>
        </p:nvSpPr>
        <p:spPr>
          <a:xfrm>
            <a:off x="863798" y="5808821"/>
            <a:ext cx="615029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Integration with backend services</a:t>
            </a:r>
            <a:endParaRPr lang="en-US" sz="1900" dirty="0"/>
          </a:p>
        </p:txBody>
      </p:sp>
      <p:sp>
        <p:nvSpPr>
          <p:cNvPr id="8" name="Text 6"/>
          <p:cNvSpPr/>
          <p:nvPr/>
        </p:nvSpPr>
        <p:spPr>
          <a:xfrm>
            <a:off x="7623929" y="3336012"/>
            <a:ext cx="2804874" cy="350639"/>
          </a:xfrm>
          <a:prstGeom prst="rect">
            <a:avLst/>
          </a:prstGeom>
          <a:noFill/>
          <a:ln/>
        </p:spPr>
        <p:txBody>
          <a:bodyPr wrap="none" lIns="0" tIns="0" rIns="0" bIns="0" rtlCol="0" anchor="t"/>
          <a:lstStyle/>
          <a:p>
            <a:pPr marL="0" indent="0">
              <a:lnSpc>
                <a:spcPts val="2750"/>
              </a:lnSpc>
              <a:buNone/>
            </a:pPr>
            <a:endParaRPr lang="en-US" sz="2200" dirty="0"/>
          </a:p>
        </p:txBody>
      </p:sp>
      <p:sp>
        <p:nvSpPr>
          <p:cNvPr id="9" name="Text 7"/>
          <p:cNvSpPr/>
          <p:nvPr/>
        </p:nvSpPr>
        <p:spPr>
          <a:xfrm>
            <a:off x="863798" y="6542961"/>
            <a:ext cx="12902803" cy="370165"/>
          </a:xfrm>
          <a:prstGeom prst="rect">
            <a:avLst/>
          </a:prstGeom>
          <a:noFill/>
          <a:ln/>
        </p:spPr>
        <p:txBody>
          <a:bodyPr wrap="none" lIns="0" tIns="0" rIns="0" bIns="0" rtlCol="0" anchor="t"/>
          <a:lstStyle/>
          <a:p>
            <a:pPr marL="0" indent="0">
              <a:lnSpc>
                <a:spcPts val="2900"/>
              </a:lnSpc>
              <a:buNone/>
            </a:pPr>
            <a:endParaRPr lang="en-US" sz="1900" dirty="0"/>
          </a:p>
        </p:txBody>
      </p:sp>
      <p:sp>
        <p:nvSpPr>
          <p:cNvPr id="10" name="Rectangle 9">
            <a:extLst>
              <a:ext uri="{FF2B5EF4-FFF2-40B4-BE49-F238E27FC236}">
                <a16:creationId xmlns:a16="http://schemas.microsoft.com/office/drawing/2014/main" id="{658B837E-44C3-587B-488D-191B81590F9F}"/>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descr="A screenshot of a login box&#10;&#10;Description automatically generated">
            <a:extLst>
              <a:ext uri="{FF2B5EF4-FFF2-40B4-BE49-F238E27FC236}">
                <a16:creationId xmlns:a16="http://schemas.microsoft.com/office/drawing/2014/main" id="{C61C0E3F-C919-BA67-7B74-D734262D1438}"/>
              </a:ext>
            </a:extLst>
          </p:cNvPr>
          <p:cNvPicPr>
            <a:picLocks noChangeAspect="1"/>
          </p:cNvPicPr>
          <p:nvPr/>
        </p:nvPicPr>
        <p:blipFill>
          <a:blip r:embed="rId3"/>
          <a:stretch>
            <a:fillRect/>
          </a:stretch>
        </p:blipFill>
        <p:spPr>
          <a:xfrm>
            <a:off x="6508913" y="2514480"/>
            <a:ext cx="7681157" cy="366450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3798" y="1542098"/>
            <a:ext cx="129028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Code Contribution: Registration Page Implementation</a:t>
            </a:r>
            <a:endParaRPr lang="en-US" sz="4400" dirty="0"/>
          </a:p>
        </p:txBody>
      </p:sp>
      <p:sp>
        <p:nvSpPr>
          <p:cNvPr id="3" name="Text 1"/>
          <p:cNvSpPr/>
          <p:nvPr/>
        </p:nvSpPr>
        <p:spPr>
          <a:xfrm>
            <a:off x="863798" y="3314819"/>
            <a:ext cx="4088368"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Aayan Shaikh's Contribution</a:t>
            </a:r>
            <a:endParaRPr lang="en-US" sz="2200" dirty="0"/>
          </a:p>
        </p:txBody>
      </p:sp>
      <p:sp>
        <p:nvSpPr>
          <p:cNvPr id="4" name="Text 2"/>
          <p:cNvSpPr/>
          <p:nvPr/>
        </p:nvSpPr>
        <p:spPr>
          <a:xfrm>
            <a:off x="863798" y="4035623"/>
            <a:ext cx="12902803"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Key developer of the registration system and user interface.</a:t>
            </a:r>
            <a:endParaRPr lang="en-US" sz="1900" dirty="0"/>
          </a:p>
        </p:txBody>
      </p:sp>
      <p:sp>
        <p:nvSpPr>
          <p:cNvPr id="5" name="Text 3"/>
          <p:cNvSpPr/>
          <p:nvPr/>
        </p:nvSpPr>
        <p:spPr>
          <a:xfrm>
            <a:off x="863798" y="468344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Implementation of user registration workflow</a:t>
            </a:r>
            <a:endParaRPr lang="en-US" sz="1900" dirty="0"/>
          </a:p>
        </p:txBody>
      </p:sp>
      <p:sp>
        <p:nvSpPr>
          <p:cNvPr id="6" name="Text 4"/>
          <p:cNvSpPr/>
          <p:nvPr/>
        </p:nvSpPr>
        <p:spPr>
          <a:xfrm>
            <a:off x="863798" y="5139928"/>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Design of intuitive registration form interface</a:t>
            </a:r>
            <a:endParaRPr lang="en-US" sz="1900" dirty="0"/>
          </a:p>
        </p:txBody>
      </p:sp>
      <p:sp>
        <p:nvSpPr>
          <p:cNvPr id="7" name="Text 5"/>
          <p:cNvSpPr/>
          <p:nvPr/>
        </p:nvSpPr>
        <p:spPr>
          <a:xfrm>
            <a:off x="863798" y="5596414"/>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Integration with database and validation systems</a:t>
            </a:r>
            <a:endParaRPr lang="en-US" sz="1900" dirty="0"/>
          </a:p>
        </p:txBody>
      </p:sp>
      <p:sp>
        <p:nvSpPr>
          <p:cNvPr id="8" name="Text 6"/>
          <p:cNvSpPr/>
          <p:nvPr/>
        </p:nvSpPr>
        <p:spPr>
          <a:xfrm>
            <a:off x="863798" y="6336744"/>
            <a:ext cx="2804874" cy="350639"/>
          </a:xfrm>
          <a:prstGeom prst="rect">
            <a:avLst/>
          </a:prstGeom>
          <a:noFill/>
          <a:ln/>
        </p:spPr>
        <p:txBody>
          <a:bodyPr wrap="none" lIns="0" tIns="0" rIns="0" bIns="0" rtlCol="0" anchor="t"/>
          <a:lstStyle/>
          <a:p>
            <a:pPr marL="0" indent="0">
              <a:lnSpc>
                <a:spcPts val="2750"/>
              </a:lnSpc>
              <a:buNone/>
            </a:pPr>
            <a:endParaRPr lang="en-US" sz="2200" dirty="0"/>
          </a:p>
        </p:txBody>
      </p:sp>
      <p:sp>
        <p:nvSpPr>
          <p:cNvPr id="9" name="Rectangle 8">
            <a:extLst>
              <a:ext uri="{FF2B5EF4-FFF2-40B4-BE49-F238E27FC236}">
                <a16:creationId xmlns:a16="http://schemas.microsoft.com/office/drawing/2014/main" id="{66B2F8A3-E6FE-7D83-A7FA-E4B591263CE6}"/>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1FAB52A7-BD9A-B7ED-A497-D6D897E3F289}"/>
              </a:ext>
            </a:extLst>
          </p:cNvPr>
          <p:cNvPicPr>
            <a:picLocks noChangeAspect="1"/>
          </p:cNvPicPr>
          <p:nvPr/>
        </p:nvPicPr>
        <p:blipFill>
          <a:blip r:embed="rId3"/>
          <a:stretch>
            <a:fillRect/>
          </a:stretch>
        </p:blipFill>
        <p:spPr>
          <a:xfrm>
            <a:off x="7315200" y="2599912"/>
            <a:ext cx="7048664" cy="334425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63798" y="1892737"/>
            <a:ext cx="12080796"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Code Contribution: Forget password Page</a:t>
            </a:r>
            <a:endParaRPr lang="en-US" sz="4400" dirty="0"/>
          </a:p>
        </p:txBody>
      </p:sp>
      <p:sp>
        <p:nvSpPr>
          <p:cNvPr id="3" name="Text 1"/>
          <p:cNvSpPr/>
          <p:nvPr/>
        </p:nvSpPr>
        <p:spPr>
          <a:xfrm>
            <a:off x="863798" y="2964180"/>
            <a:ext cx="391322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Ayan Shaikh's Contribution</a:t>
            </a:r>
            <a:endParaRPr lang="en-US" sz="2200" dirty="0"/>
          </a:p>
        </p:txBody>
      </p:sp>
      <p:sp>
        <p:nvSpPr>
          <p:cNvPr id="4" name="Text 2"/>
          <p:cNvSpPr/>
          <p:nvPr/>
        </p:nvSpPr>
        <p:spPr>
          <a:xfrm>
            <a:off x="863798" y="3684984"/>
            <a:ext cx="12902803"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Key developer of the password recovery system and security features.</a:t>
            </a:r>
            <a:endParaRPr lang="en-US" sz="1900" dirty="0"/>
          </a:p>
        </p:txBody>
      </p:sp>
      <p:sp>
        <p:nvSpPr>
          <p:cNvPr id="5" name="Text 3"/>
          <p:cNvSpPr/>
          <p:nvPr/>
        </p:nvSpPr>
        <p:spPr>
          <a:xfrm>
            <a:off x="863798" y="433280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Implementation of secure password reset workflow</a:t>
            </a:r>
            <a:endParaRPr lang="en-US" sz="1900" dirty="0"/>
          </a:p>
        </p:txBody>
      </p:sp>
      <p:sp>
        <p:nvSpPr>
          <p:cNvPr id="6" name="Text 4"/>
          <p:cNvSpPr/>
          <p:nvPr/>
        </p:nvSpPr>
        <p:spPr>
          <a:xfrm>
            <a:off x="863798" y="4789289"/>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Development of email notification system</a:t>
            </a:r>
            <a:endParaRPr lang="en-US" sz="1900" dirty="0"/>
          </a:p>
        </p:txBody>
      </p:sp>
      <p:sp>
        <p:nvSpPr>
          <p:cNvPr id="7" name="Text 5"/>
          <p:cNvSpPr/>
          <p:nvPr/>
        </p:nvSpPr>
        <p:spPr>
          <a:xfrm>
            <a:off x="863798" y="5245775"/>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Integration with authentication services</a:t>
            </a:r>
            <a:endParaRPr lang="en-US" sz="1900" dirty="0"/>
          </a:p>
        </p:txBody>
      </p:sp>
      <p:sp>
        <p:nvSpPr>
          <p:cNvPr id="8" name="Text 6"/>
          <p:cNvSpPr/>
          <p:nvPr/>
        </p:nvSpPr>
        <p:spPr>
          <a:xfrm>
            <a:off x="863798" y="5986105"/>
            <a:ext cx="2804874" cy="350639"/>
          </a:xfrm>
          <a:prstGeom prst="rect">
            <a:avLst/>
          </a:prstGeom>
          <a:noFill/>
          <a:ln/>
        </p:spPr>
        <p:txBody>
          <a:bodyPr wrap="none" lIns="0" tIns="0" rIns="0" bIns="0" rtlCol="0" anchor="t"/>
          <a:lstStyle/>
          <a:p>
            <a:pPr marL="0" indent="0">
              <a:lnSpc>
                <a:spcPts val="2750"/>
              </a:lnSpc>
              <a:buNone/>
            </a:pPr>
            <a:endParaRPr lang="en-US" sz="2200" dirty="0"/>
          </a:p>
        </p:txBody>
      </p:sp>
      <p:sp>
        <p:nvSpPr>
          <p:cNvPr id="9" name="Rectangle 8">
            <a:extLst>
              <a:ext uri="{FF2B5EF4-FFF2-40B4-BE49-F238E27FC236}">
                <a16:creationId xmlns:a16="http://schemas.microsoft.com/office/drawing/2014/main" id="{8F8E03F8-D982-C7DE-CDC0-D137794BCF26}"/>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3B6E614B-E6F9-AF2D-C7A8-A8575CE27ED5}"/>
              </a:ext>
            </a:extLst>
          </p:cNvPr>
          <p:cNvPicPr>
            <a:picLocks noChangeAspect="1"/>
          </p:cNvPicPr>
          <p:nvPr/>
        </p:nvPicPr>
        <p:blipFill>
          <a:blip r:embed="rId3"/>
          <a:stretch>
            <a:fillRect/>
          </a:stretch>
        </p:blipFill>
        <p:spPr>
          <a:xfrm>
            <a:off x="8464300" y="2748268"/>
            <a:ext cx="5768840" cy="39093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3798" y="1542098"/>
            <a:ext cx="12902803" cy="1402556"/>
          </a:xfrm>
          <a:prstGeom prst="rect">
            <a:avLst/>
          </a:prstGeom>
          <a:noFill/>
          <a:ln/>
        </p:spPr>
        <p:txBody>
          <a:bodyPr wrap="square" lIns="0" tIns="0" rIns="0" bIns="0" rtlCol="0" anchor="t"/>
          <a:lstStyle/>
          <a:p>
            <a:pPr marL="0" indent="0">
              <a:lnSpc>
                <a:spcPts val="5500"/>
              </a:lnSpc>
              <a:buNone/>
            </a:pPr>
            <a:r>
              <a:rPr lang="en-US" sz="4400" b="1" kern="0" spc="-44" dirty="0">
                <a:solidFill>
                  <a:schemeClr val="bg1"/>
                </a:solidFill>
                <a:latin typeface="Montserrat Bold" pitchFamily="34" charset="0"/>
                <a:ea typeface="Montserrat Bold" pitchFamily="34" charset="-122"/>
                <a:cs typeface="Montserrat Bold" pitchFamily="34" charset="-120"/>
              </a:rPr>
              <a:t>Code Contribution: Home Page</a:t>
            </a:r>
            <a:endParaRPr lang="en-US" sz="4400" dirty="0">
              <a:solidFill>
                <a:schemeClr val="bg1"/>
              </a:solidFill>
            </a:endParaRPr>
          </a:p>
        </p:txBody>
      </p:sp>
      <p:sp>
        <p:nvSpPr>
          <p:cNvPr id="3" name="Text 1"/>
          <p:cNvSpPr/>
          <p:nvPr/>
        </p:nvSpPr>
        <p:spPr>
          <a:xfrm>
            <a:off x="863798" y="3314819"/>
            <a:ext cx="4171950" cy="350639"/>
          </a:xfrm>
          <a:prstGeom prst="rect">
            <a:avLst/>
          </a:prstGeom>
          <a:noFill/>
          <a:ln/>
        </p:spPr>
        <p:txBody>
          <a:bodyPr wrap="none" lIns="0" tIns="0" rIns="0" bIns="0" rtlCol="0" anchor="t"/>
          <a:lstStyle/>
          <a:p>
            <a:pPr marL="0" indent="0">
              <a:lnSpc>
                <a:spcPts val="2750"/>
              </a:lnSpc>
              <a:buNone/>
            </a:pPr>
            <a:r>
              <a:rPr lang="en-US" sz="2200" b="1" kern="0" spc="-22" dirty="0">
                <a:solidFill>
                  <a:schemeClr val="bg1"/>
                </a:solidFill>
                <a:latin typeface="Montserrat Bold" pitchFamily="34" charset="0"/>
                <a:ea typeface="Montserrat Bold" pitchFamily="34" charset="-122"/>
                <a:cs typeface="Montserrat Bold" pitchFamily="34" charset="-120"/>
              </a:rPr>
              <a:t>Saaem Shaikh's Contribution</a:t>
            </a:r>
            <a:endParaRPr lang="en-US" sz="2200" dirty="0">
              <a:solidFill>
                <a:schemeClr val="bg1"/>
              </a:solidFill>
            </a:endParaRPr>
          </a:p>
        </p:txBody>
      </p:sp>
      <p:sp>
        <p:nvSpPr>
          <p:cNvPr id="4" name="Text 2"/>
          <p:cNvSpPr/>
          <p:nvPr/>
        </p:nvSpPr>
        <p:spPr>
          <a:xfrm>
            <a:off x="863798" y="4035623"/>
            <a:ext cx="12902803" cy="370165"/>
          </a:xfrm>
          <a:prstGeom prst="rect">
            <a:avLst/>
          </a:prstGeom>
          <a:noFill/>
          <a:ln/>
        </p:spPr>
        <p:txBody>
          <a:bodyPr wrap="none" lIns="0" tIns="0" rIns="0" bIns="0" rtlCol="0" anchor="t"/>
          <a:lstStyle/>
          <a:p>
            <a:pPr marL="0" indent="0">
              <a:lnSpc>
                <a:spcPts val="2900"/>
              </a:lnSpc>
              <a:buNone/>
            </a:pPr>
            <a:r>
              <a:rPr lang="en-US" sz="1900" dirty="0">
                <a:solidFill>
                  <a:schemeClr val="bg1"/>
                </a:solidFill>
                <a:latin typeface="Source Sans Pro" pitchFamily="34" charset="0"/>
                <a:ea typeface="Source Sans Pro" pitchFamily="34" charset="-122"/>
                <a:cs typeface="Source Sans Pro" pitchFamily="34" charset="-120"/>
              </a:rPr>
              <a:t>Key developer of the Home Page of the EMS.</a:t>
            </a:r>
            <a:endParaRPr lang="en-US" sz="1900" dirty="0">
              <a:solidFill>
                <a:schemeClr val="bg1"/>
              </a:solidFill>
            </a:endParaRPr>
          </a:p>
        </p:txBody>
      </p:sp>
      <p:sp>
        <p:nvSpPr>
          <p:cNvPr id="5" name="Text 3"/>
          <p:cNvSpPr/>
          <p:nvPr/>
        </p:nvSpPr>
        <p:spPr>
          <a:xfrm>
            <a:off x="863798" y="468344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Developed a homepage based on Bootstrap and Tailwind CSS.</a:t>
            </a:r>
            <a:endParaRPr lang="en-US" sz="1900" dirty="0">
              <a:solidFill>
                <a:schemeClr val="bg1"/>
              </a:solidFill>
            </a:endParaRPr>
          </a:p>
        </p:txBody>
      </p:sp>
      <p:sp>
        <p:nvSpPr>
          <p:cNvPr id="6" name="Text 4"/>
          <p:cNvSpPr/>
          <p:nvPr/>
        </p:nvSpPr>
        <p:spPr>
          <a:xfrm>
            <a:off x="863798" y="5139928"/>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Implemented a secure password reset workflow.</a:t>
            </a:r>
            <a:endParaRPr lang="en-US" sz="1900" dirty="0">
              <a:solidFill>
                <a:schemeClr val="bg1"/>
              </a:solidFill>
            </a:endParaRPr>
          </a:p>
        </p:txBody>
      </p:sp>
      <p:sp>
        <p:nvSpPr>
          <p:cNvPr id="7" name="Text 5"/>
          <p:cNvSpPr/>
          <p:nvPr/>
        </p:nvSpPr>
        <p:spPr>
          <a:xfrm>
            <a:off x="863798" y="5596414"/>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Developed the email notification system and integrated it with authentication services.</a:t>
            </a:r>
            <a:endParaRPr lang="en-US" sz="1900" dirty="0">
              <a:solidFill>
                <a:schemeClr val="bg1"/>
              </a:solidFill>
            </a:endParaRPr>
          </a:p>
        </p:txBody>
      </p:sp>
      <p:sp>
        <p:nvSpPr>
          <p:cNvPr id="8" name="Text 6"/>
          <p:cNvSpPr/>
          <p:nvPr/>
        </p:nvSpPr>
        <p:spPr>
          <a:xfrm>
            <a:off x="863798" y="6336744"/>
            <a:ext cx="2804874" cy="350639"/>
          </a:xfrm>
          <a:prstGeom prst="rect">
            <a:avLst/>
          </a:prstGeom>
          <a:noFill/>
          <a:ln/>
        </p:spPr>
        <p:txBody>
          <a:bodyPr wrap="none" lIns="0" tIns="0" rIns="0" bIns="0" rtlCol="0" anchor="t"/>
          <a:lstStyle/>
          <a:p>
            <a:pPr marL="0" indent="0">
              <a:lnSpc>
                <a:spcPts val="2750"/>
              </a:lnSpc>
              <a:buNone/>
            </a:pPr>
            <a:endParaRPr lang="en-US" sz="2200" dirty="0">
              <a:solidFill>
                <a:schemeClr val="bg1"/>
              </a:solidFill>
            </a:endParaRPr>
          </a:p>
        </p:txBody>
      </p:sp>
      <p:sp>
        <p:nvSpPr>
          <p:cNvPr id="9" name="Rectangle 8">
            <a:extLst>
              <a:ext uri="{FF2B5EF4-FFF2-40B4-BE49-F238E27FC236}">
                <a16:creationId xmlns:a16="http://schemas.microsoft.com/office/drawing/2014/main" id="{400D9BAA-E720-E18A-1515-D03D64C43C77}"/>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12" name="Picture 11">
            <a:extLst>
              <a:ext uri="{FF2B5EF4-FFF2-40B4-BE49-F238E27FC236}">
                <a16:creationId xmlns:a16="http://schemas.microsoft.com/office/drawing/2014/main" id="{A5C31CC4-68CA-D2E4-C323-BBD884C15AF0}"/>
              </a:ext>
            </a:extLst>
          </p:cNvPr>
          <p:cNvPicPr>
            <a:picLocks noChangeAspect="1"/>
          </p:cNvPicPr>
          <p:nvPr/>
        </p:nvPicPr>
        <p:blipFill>
          <a:blip r:embed="rId3"/>
          <a:stretch>
            <a:fillRect/>
          </a:stretch>
        </p:blipFill>
        <p:spPr>
          <a:xfrm>
            <a:off x="7736775" y="2339606"/>
            <a:ext cx="6602158" cy="313585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3798" y="1892737"/>
            <a:ext cx="10090666" cy="701278"/>
          </a:xfrm>
          <a:prstGeom prst="rect">
            <a:avLst/>
          </a:prstGeom>
          <a:noFill/>
          <a:ln/>
        </p:spPr>
        <p:txBody>
          <a:bodyPr wrap="none" lIns="0" tIns="0" rIns="0" bIns="0" rtlCol="0" anchor="t"/>
          <a:lstStyle/>
          <a:p>
            <a:pPr marL="0" indent="0">
              <a:lnSpc>
                <a:spcPts val="5500"/>
              </a:lnSpc>
              <a:buNone/>
            </a:pPr>
            <a:r>
              <a:rPr lang="en-US" sz="4400" b="1" kern="0" spc="-44" dirty="0">
                <a:solidFill>
                  <a:schemeClr val="bg1"/>
                </a:solidFill>
                <a:latin typeface="Montserrat Bold" pitchFamily="34" charset="0"/>
                <a:ea typeface="Montserrat Bold" pitchFamily="34" charset="-122"/>
                <a:cs typeface="Montserrat Bold" pitchFamily="34" charset="-120"/>
              </a:rPr>
              <a:t>Code Contribution: Follow Up page</a:t>
            </a:r>
            <a:endParaRPr lang="en-US" sz="4400" dirty="0">
              <a:solidFill>
                <a:schemeClr val="bg1"/>
              </a:solidFill>
            </a:endParaRPr>
          </a:p>
        </p:txBody>
      </p:sp>
      <p:sp>
        <p:nvSpPr>
          <p:cNvPr id="3" name="Text 1"/>
          <p:cNvSpPr/>
          <p:nvPr/>
        </p:nvSpPr>
        <p:spPr>
          <a:xfrm>
            <a:off x="863798" y="2964180"/>
            <a:ext cx="5124688" cy="350639"/>
          </a:xfrm>
          <a:prstGeom prst="rect">
            <a:avLst/>
          </a:prstGeom>
          <a:noFill/>
          <a:ln/>
        </p:spPr>
        <p:txBody>
          <a:bodyPr wrap="none" lIns="0" tIns="0" rIns="0" bIns="0" rtlCol="0" anchor="t"/>
          <a:lstStyle/>
          <a:p>
            <a:pPr marL="0" indent="0">
              <a:lnSpc>
                <a:spcPts val="2750"/>
              </a:lnSpc>
              <a:buNone/>
            </a:pPr>
            <a:r>
              <a:rPr lang="en-US" sz="2200" b="1" kern="0" spc="-22" dirty="0">
                <a:solidFill>
                  <a:schemeClr val="bg1"/>
                </a:solidFill>
                <a:latin typeface="Montserrat Bold" pitchFamily="34" charset="0"/>
                <a:ea typeface="Montserrat Bold" pitchFamily="34" charset="-122"/>
                <a:cs typeface="Montserrat Bold" pitchFamily="34" charset="-120"/>
              </a:rPr>
              <a:t>Amankumar Sharma's Contribution</a:t>
            </a:r>
            <a:endParaRPr lang="en-US" sz="2200" dirty="0">
              <a:solidFill>
                <a:schemeClr val="bg1"/>
              </a:solidFill>
            </a:endParaRPr>
          </a:p>
        </p:txBody>
      </p:sp>
      <p:sp>
        <p:nvSpPr>
          <p:cNvPr id="4" name="Text 2"/>
          <p:cNvSpPr/>
          <p:nvPr/>
        </p:nvSpPr>
        <p:spPr>
          <a:xfrm>
            <a:off x="863798" y="3684984"/>
            <a:ext cx="12902803" cy="370165"/>
          </a:xfrm>
          <a:prstGeom prst="rect">
            <a:avLst/>
          </a:prstGeom>
          <a:noFill/>
          <a:ln/>
        </p:spPr>
        <p:txBody>
          <a:bodyPr wrap="none" lIns="0" tIns="0" rIns="0" bIns="0" rtlCol="0" anchor="t"/>
          <a:lstStyle/>
          <a:p>
            <a:pPr algn="l">
              <a:lnSpc>
                <a:spcPts val="2900"/>
              </a:lnSpc>
              <a:buSzPct val="100000"/>
            </a:pPr>
            <a:r>
              <a:rPr lang="en-US" sz="1800" dirty="0">
                <a:solidFill>
                  <a:schemeClr val="bg1"/>
                </a:solidFill>
              </a:rPr>
              <a:t>Key developer of the Follow Up page and associated features.</a:t>
            </a:r>
          </a:p>
        </p:txBody>
      </p:sp>
      <p:sp>
        <p:nvSpPr>
          <p:cNvPr id="5" name="Text 3"/>
          <p:cNvSpPr/>
          <p:nvPr/>
        </p:nvSpPr>
        <p:spPr>
          <a:xfrm>
            <a:off x="863798" y="433280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Integrated the follow-up system with the user authentication services.</a:t>
            </a:r>
            <a:endParaRPr lang="en-US" sz="1900" dirty="0">
              <a:solidFill>
                <a:schemeClr val="bg1"/>
              </a:solidFill>
            </a:endParaRPr>
          </a:p>
        </p:txBody>
      </p:sp>
      <p:sp>
        <p:nvSpPr>
          <p:cNvPr id="6" name="Text 4"/>
          <p:cNvSpPr/>
          <p:nvPr/>
        </p:nvSpPr>
        <p:spPr>
          <a:xfrm>
            <a:off x="863798" y="4789289"/>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Implemented the user interaction flow for follow-ups.</a:t>
            </a:r>
            <a:endParaRPr lang="en-US" sz="1900" dirty="0">
              <a:solidFill>
                <a:schemeClr val="bg1"/>
              </a:solidFill>
            </a:endParaRPr>
          </a:p>
        </p:txBody>
      </p:sp>
      <p:sp>
        <p:nvSpPr>
          <p:cNvPr id="7" name="Text 5"/>
          <p:cNvSpPr/>
          <p:nvPr/>
        </p:nvSpPr>
        <p:spPr>
          <a:xfrm>
            <a:off x="863798" y="5245775"/>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Developed the notification system for follow-up reminders.</a:t>
            </a:r>
            <a:endParaRPr lang="en-US" sz="1900" dirty="0">
              <a:solidFill>
                <a:schemeClr val="bg1"/>
              </a:solidFill>
            </a:endParaRPr>
          </a:p>
        </p:txBody>
      </p:sp>
      <p:sp>
        <p:nvSpPr>
          <p:cNvPr id="8" name="Text 6"/>
          <p:cNvSpPr/>
          <p:nvPr/>
        </p:nvSpPr>
        <p:spPr>
          <a:xfrm>
            <a:off x="863798" y="5986105"/>
            <a:ext cx="2804874" cy="350639"/>
          </a:xfrm>
          <a:prstGeom prst="rect">
            <a:avLst/>
          </a:prstGeom>
          <a:noFill/>
          <a:ln/>
        </p:spPr>
        <p:txBody>
          <a:bodyPr wrap="none" lIns="0" tIns="0" rIns="0" bIns="0" rtlCol="0" anchor="t"/>
          <a:lstStyle/>
          <a:p>
            <a:pPr marL="0" indent="0">
              <a:lnSpc>
                <a:spcPts val="2750"/>
              </a:lnSpc>
              <a:buNone/>
            </a:pPr>
            <a:endParaRPr lang="en-US" sz="2200" dirty="0">
              <a:solidFill>
                <a:schemeClr val="bg1"/>
              </a:solidFill>
            </a:endParaRPr>
          </a:p>
        </p:txBody>
      </p:sp>
      <p:sp>
        <p:nvSpPr>
          <p:cNvPr id="9" name="Rectangle 8">
            <a:extLst>
              <a:ext uri="{FF2B5EF4-FFF2-40B4-BE49-F238E27FC236}">
                <a16:creationId xmlns:a16="http://schemas.microsoft.com/office/drawing/2014/main" id="{C5190DDC-7A2E-CA95-5168-161520C428D5}"/>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10" name="Picture 9" descr="A screenshot of a computer&#10;&#10;Description automatically generated">
            <a:extLst>
              <a:ext uri="{FF2B5EF4-FFF2-40B4-BE49-F238E27FC236}">
                <a16:creationId xmlns:a16="http://schemas.microsoft.com/office/drawing/2014/main" id="{1C42D4F4-FF29-66D4-F581-2760D9C33B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54720" y="2829522"/>
            <a:ext cx="5669280" cy="2689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63797" y="1279922"/>
            <a:ext cx="12902803" cy="1402556"/>
          </a:xfrm>
          <a:prstGeom prst="rect">
            <a:avLst/>
          </a:prstGeom>
          <a:noFill/>
          <a:ln/>
        </p:spPr>
        <p:txBody>
          <a:bodyPr wrap="square" lIns="0" tIns="0" rIns="0" bIns="0" rtlCol="0" anchor="t"/>
          <a:lstStyle/>
          <a:p>
            <a:pPr marL="0" indent="0">
              <a:lnSpc>
                <a:spcPts val="5500"/>
              </a:lnSpc>
              <a:buNone/>
            </a:pPr>
            <a:r>
              <a:rPr lang="en-US" sz="4400" b="1" kern="0" spc="-44" dirty="0">
                <a:solidFill>
                  <a:schemeClr val="bg1"/>
                </a:solidFill>
                <a:latin typeface="Montserrat Bold" pitchFamily="34" charset="0"/>
                <a:ea typeface="Montserrat Bold" pitchFamily="34" charset="-122"/>
                <a:cs typeface="Montserrat Bold" pitchFamily="34" charset="-120"/>
              </a:rPr>
              <a:t>Code Contribution: Request advance salary page , Employee salary management page,</a:t>
            </a:r>
          </a:p>
          <a:p>
            <a:pPr marL="0" indent="0">
              <a:lnSpc>
                <a:spcPts val="5500"/>
              </a:lnSpc>
              <a:buNone/>
            </a:pPr>
            <a:r>
              <a:rPr lang="en-US" sz="4400" b="1" kern="0" spc="-44" dirty="0">
                <a:solidFill>
                  <a:schemeClr val="bg1"/>
                </a:solidFill>
                <a:latin typeface="Montserrat Bold" pitchFamily="34" charset="0"/>
                <a:ea typeface="Montserrat Bold" pitchFamily="34" charset="-122"/>
              </a:rPr>
              <a:t>API routings and </a:t>
            </a:r>
            <a:r>
              <a:rPr lang="en-US" sz="4400" b="1" kern="0" spc="-44" dirty="0" err="1">
                <a:solidFill>
                  <a:schemeClr val="bg1"/>
                </a:solidFill>
                <a:latin typeface="Montserrat Bold" pitchFamily="34" charset="0"/>
                <a:ea typeface="Montserrat Bold" pitchFamily="34" charset="-122"/>
              </a:rPr>
              <a:t>Appwrite</a:t>
            </a:r>
            <a:r>
              <a:rPr lang="en-US" sz="4400" b="1" kern="0" spc="-44" dirty="0">
                <a:solidFill>
                  <a:schemeClr val="bg1"/>
                </a:solidFill>
                <a:latin typeface="Montserrat Bold" pitchFamily="34" charset="0"/>
                <a:ea typeface="Montserrat Bold" pitchFamily="34" charset="-122"/>
              </a:rPr>
              <a:t> database</a:t>
            </a:r>
          </a:p>
          <a:p>
            <a:pPr marL="0" indent="0">
              <a:lnSpc>
                <a:spcPts val="5500"/>
              </a:lnSpc>
              <a:buNone/>
            </a:pPr>
            <a:endParaRPr lang="en-US" sz="4400" dirty="0">
              <a:solidFill>
                <a:schemeClr val="bg1"/>
              </a:solidFill>
            </a:endParaRPr>
          </a:p>
        </p:txBody>
      </p:sp>
      <p:sp>
        <p:nvSpPr>
          <p:cNvPr id="3" name="Text 1"/>
          <p:cNvSpPr/>
          <p:nvPr/>
        </p:nvSpPr>
        <p:spPr>
          <a:xfrm>
            <a:off x="863798" y="3641823"/>
            <a:ext cx="4114205" cy="350639"/>
          </a:xfrm>
          <a:prstGeom prst="rect">
            <a:avLst/>
          </a:prstGeom>
          <a:noFill/>
          <a:ln/>
        </p:spPr>
        <p:txBody>
          <a:bodyPr wrap="none" lIns="0" tIns="0" rIns="0" bIns="0" rtlCol="0" anchor="t"/>
          <a:lstStyle/>
          <a:p>
            <a:pPr marL="0" indent="0">
              <a:lnSpc>
                <a:spcPts val="2750"/>
              </a:lnSpc>
              <a:buNone/>
            </a:pPr>
            <a:r>
              <a:rPr lang="en-US" sz="2200" b="1" kern="0" spc="-22" dirty="0">
                <a:solidFill>
                  <a:schemeClr val="bg1"/>
                </a:solidFill>
                <a:latin typeface="Montserrat Bold" pitchFamily="34" charset="0"/>
                <a:ea typeface="Montserrat Bold" pitchFamily="34" charset="-122"/>
                <a:cs typeface="Montserrat Bold" pitchFamily="34" charset="-120"/>
              </a:rPr>
              <a:t>Pawan Shetty's Contribution</a:t>
            </a:r>
            <a:endParaRPr lang="en-US" sz="2200" dirty="0">
              <a:solidFill>
                <a:schemeClr val="bg1"/>
              </a:solidFill>
            </a:endParaRPr>
          </a:p>
        </p:txBody>
      </p:sp>
      <p:sp>
        <p:nvSpPr>
          <p:cNvPr id="4" name="Text 2"/>
          <p:cNvSpPr/>
          <p:nvPr/>
        </p:nvSpPr>
        <p:spPr>
          <a:xfrm>
            <a:off x="863798" y="4035623"/>
            <a:ext cx="12902803" cy="370165"/>
          </a:xfrm>
          <a:prstGeom prst="rect">
            <a:avLst/>
          </a:prstGeom>
          <a:noFill/>
          <a:ln/>
        </p:spPr>
        <p:txBody>
          <a:bodyPr wrap="none" lIns="0" tIns="0" rIns="0" bIns="0" rtlCol="0" anchor="t"/>
          <a:lstStyle/>
          <a:p>
            <a:pPr marL="0" indent="0">
              <a:lnSpc>
                <a:spcPts val="2900"/>
              </a:lnSpc>
              <a:buNone/>
            </a:pPr>
            <a:r>
              <a:rPr lang="en-US" sz="2000" dirty="0">
                <a:solidFill>
                  <a:schemeClr val="bg1"/>
                </a:solidFill>
              </a:rPr>
              <a:t>Key developer of the Request Advance Salary page and Employee Salary Management </a:t>
            </a:r>
            <a:r>
              <a:rPr lang="en-US" sz="2000" dirty="0" err="1">
                <a:solidFill>
                  <a:schemeClr val="bg1"/>
                </a:solidFill>
              </a:rPr>
              <a:t>pag</a:t>
            </a:r>
            <a:endParaRPr lang="en-US" sz="1900" dirty="0">
              <a:solidFill>
                <a:schemeClr val="bg1"/>
              </a:solidFill>
            </a:endParaRPr>
          </a:p>
        </p:txBody>
      </p:sp>
      <p:sp>
        <p:nvSpPr>
          <p:cNvPr id="5" name="Text 3"/>
          <p:cNvSpPr/>
          <p:nvPr/>
        </p:nvSpPr>
        <p:spPr>
          <a:xfrm>
            <a:off x="863798" y="468344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Implemented salary request workflow for advance payments.</a:t>
            </a:r>
            <a:endParaRPr lang="en-US" sz="1900" dirty="0">
              <a:solidFill>
                <a:schemeClr val="bg1"/>
              </a:solidFill>
            </a:endParaRPr>
          </a:p>
        </p:txBody>
      </p:sp>
      <p:sp>
        <p:nvSpPr>
          <p:cNvPr id="6" name="Text 4"/>
          <p:cNvSpPr/>
          <p:nvPr/>
        </p:nvSpPr>
        <p:spPr>
          <a:xfrm>
            <a:off x="863798" y="5139928"/>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Developed the notification system for salary status updates.</a:t>
            </a:r>
            <a:endParaRPr lang="en-US" sz="1900" dirty="0">
              <a:solidFill>
                <a:schemeClr val="bg1"/>
              </a:solidFill>
            </a:endParaRPr>
          </a:p>
        </p:txBody>
      </p:sp>
      <p:sp>
        <p:nvSpPr>
          <p:cNvPr id="7" name="Text 5"/>
          <p:cNvSpPr/>
          <p:nvPr/>
        </p:nvSpPr>
        <p:spPr>
          <a:xfrm>
            <a:off x="863798" y="5596414"/>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Integrated the salary management system with user authentication services.</a:t>
            </a:r>
            <a:endParaRPr lang="en-US" sz="1900" dirty="0">
              <a:solidFill>
                <a:schemeClr val="bg1"/>
              </a:solidFill>
            </a:endParaRPr>
          </a:p>
        </p:txBody>
      </p:sp>
      <p:sp>
        <p:nvSpPr>
          <p:cNvPr id="8" name="Text 6"/>
          <p:cNvSpPr/>
          <p:nvPr/>
        </p:nvSpPr>
        <p:spPr>
          <a:xfrm>
            <a:off x="863798" y="6336744"/>
            <a:ext cx="2804874" cy="350639"/>
          </a:xfrm>
          <a:prstGeom prst="rect">
            <a:avLst/>
          </a:prstGeom>
          <a:noFill/>
          <a:ln/>
        </p:spPr>
        <p:txBody>
          <a:bodyPr wrap="none" lIns="0" tIns="0" rIns="0" bIns="0" rtlCol="0" anchor="t"/>
          <a:lstStyle/>
          <a:p>
            <a:pPr marL="0" indent="0">
              <a:lnSpc>
                <a:spcPts val="2750"/>
              </a:lnSpc>
              <a:buNone/>
            </a:pPr>
            <a:endParaRPr lang="en-US" sz="2200" dirty="0">
              <a:solidFill>
                <a:schemeClr val="bg1"/>
              </a:solidFill>
            </a:endParaRPr>
          </a:p>
        </p:txBody>
      </p:sp>
      <p:sp>
        <p:nvSpPr>
          <p:cNvPr id="9" name="Rectangle 8">
            <a:extLst>
              <a:ext uri="{FF2B5EF4-FFF2-40B4-BE49-F238E27FC236}">
                <a16:creationId xmlns:a16="http://schemas.microsoft.com/office/drawing/2014/main" id="{2A6AF4FC-12B1-734E-DF53-942AAADFBE31}"/>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7354" y="817245"/>
            <a:ext cx="4933117" cy="598527"/>
          </a:xfrm>
          <a:prstGeom prst="rect">
            <a:avLst/>
          </a:prstGeom>
          <a:noFill/>
          <a:ln/>
        </p:spPr>
        <p:txBody>
          <a:bodyPr wrap="none" lIns="0" tIns="0" rIns="0" bIns="0" rtlCol="0" anchor="t"/>
          <a:lstStyle/>
          <a:p>
            <a:pPr marL="0" indent="0">
              <a:lnSpc>
                <a:spcPts val="4700"/>
              </a:lnSpc>
              <a:buNone/>
            </a:pPr>
            <a:r>
              <a:rPr lang="en-US" sz="3750" b="1" kern="0" spc="-38" dirty="0">
                <a:solidFill>
                  <a:srgbClr val="FFFFFF"/>
                </a:solidFill>
                <a:latin typeface="Montserrat Bold" pitchFamily="34" charset="0"/>
                <a:ea typeface="Montserrat Bold" pitchFamily="34" charset="-122"/>
                <a:cs typeface="Montserrat Bold" pitchFamily="34" charset="-120"/>
              </a:rPr>
              <a:t>Introduction to EMS</a:t>
            </a:r>
            <a:endParaRPr lang="en-US" sz="3750" dirty="0"/>
          </a:p>
        </p:txBody>
      </p:sp>
      <p:sp>
        <p:nvSpPr>
          <p:cNvPr id="4" name="Shape 1"/>
          <p:cNvSpPr/>
          <p:nvPr/>
        </p:nvSpPr>
        <p:spPr>
          <a:xfrm>
            <a:off x="737354" y="1731764"/>
            <a:ext cx="3729395" cy="3042642"/>
          </a:xfrm>
          <a:prstGeom prst="roundRect">
            <a:avLst>
              <a:gd name="adj" fmla="val 1039"/>
            </a:avLst>
          </a:prstGeom>
          <a:solidFill>
            <a:srgbClr val="303132"/>
          </a:solidFill>
          <a:ln/>
        </p:spPr>
        <p:txBody>
          <a:bodyPr/>
          <a:lstStyle/>
          <a:p>
            <a:endParaRPr lang="en-IN"/>
          </a:p>
        </p:txBody>
      </p:sp>
      <p:sp>
        <p:nvSpPr>
          <p:cNvPr id="5" name="Text 2"/>
          <p:cNvSpPr/>
          <p:nvPr/>
        </p:nvSpPr>
        <p:spPr>
          <a:xfrm>
            <a:off x="947976" y="1942386"/>
            <a:ext cx="3308152" cy="598408"/>
          </a:xfrm>
          <a:prstGeom prst="rect">
            <a:avLst/>
          </a:prstGeom>
          <a:noFill/>
          <a:ln/>
        </p:spPr>
        <p:txBody>
          <a:bodyPr wrap="square" lIns="0" tIns="0" rIns="0" bIns="0" rtlCol="0" anchor="t"/>
          <a:lstStyle/>
          <a:p>
            <a:pPr marL="0" indent="0">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Centralized Employee Data</a:t>
            </a:r>
            <a:endParaRPr lang="en-US" sz="1850" dirty="0"/>
          </a:p>
        </p:txBody>
      </p:sp>
      <p:sp>
        <p:nvSpPr>
          <p:cNvPr id="6" name="Text 3"/>
          <p:cNvSpPr/>
          <p:nvPr/>
        </p:nvSpPr>
        <p:spPr>
          <a:xfrm>
            <a:off x="947976" y="2667119"/>
            <a:ext cx="3308152" cy="1896666"/>
          </a:xfrm>
          <a:prstGeom prst="rect">
            <a:avLst/>
          </a:prstGeom>
          <a:noFill/>
          <a:ln/>
        </p:spPr>
        <p:txBody>
          <a:bodyPr wrap="square" lIns="0" tIns="0" rIns="0" bIns="0" rtlCol="0" anchor="t"/>
          <a:lstStyle/>
          <a:p>
            <a:pPr marL="0" indent="0">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EMS provides a single, secure platform to store and manage all employee-related information, including personal details, employment history, and performance reviews.</a:t>
            </a:r>
            <a:endParaRPr lang="en-US" sz="1650" dirty="0"/>
          </a:p>
        </p:txBody>
      </p:sp>
      <p:sp>
        <p:nvSpPr>
          <p:cNvPr id="7" name="Shape 4"/>
          <p:cNvSpPr/>
          <p:nvPr/>
        </p:nvSpPr>
        <p:spPr>
          <a:xfrm>
            <a:off x="4677370" y="1731764"/>
            <a:ext cx="3729395" cy="3042642"/>
          </a:xfrm>
          <a:prstGeom prst="roundRect">
            <a:avLst>
              <a:gd name="adj" fmla="val 1039"/>
            </a:avLst>
          </a:prstGeom>
          <a:solidFill>
            <a:srgbClr val="303132"/>
          </a:solidFill>
          <a:ln/>
        </p:spPr>
        <p:txBody>
          <a:bodyPr/>
          <a:lstStyle/>
          <a:p>
            <a:endParaRPr lang="en-IN"/>
          </a:p>
        </p:txBody>
      </p:sp>
      <p:sp>
        <p:nvSpPr>
          <p:cNvPr id="8" name="Text 5"/>
          <p:cNvSpPr/>
          <p:nvPr/>
        </p:nvSpPr>
        <p:spPr>
          <a:xfrm>
            <a:off x="4887992" y="1942386"/>
            <a:ext cx="3231713" cy="299204"/>
          </a:xfrm>
          <a:prstGeom prst="rect">
            <a:avLst/>
          </a:prstGeom>
          <a:noFill/>
          <a:ln/>
        </p:spPr>
        <p:txBody>
          <a:bodyPr wrap="none" lIns="0" tIns="0" rIns="0" bIns="0" rtlCol="0" anchor="t"/>
          <a:lstStyle/>
          <a:p>
            <a:pPr marL="0" indent="0">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Streamlined HR Processes</a:t>
            </a:r>
            <a:endParaRPr lang="en-US" sz="1850" dirty="0"/>
          </a:p>
        </p:txBody>
      </p:sp>
      <p:sp>
        <p:nvSpPr>
          <p:cNvPr id="9" name="Text 6"/>
          <p:cNvSpPr/>
          <p:nvPr/>
        </p:nvSpPr>
        <p:spPr>
          <a:xfrm>
            <a:off x="4887992" y="2367915"/>
            <a:ext cx="3308152" cy="1580555"/>
          </a:xfrm>
          <a:prstGeom prst="rect">
            <a:avLst/>
          </a:prstGeom>
          <a:noFill/>
          <a:ln/>
        </p:spPr>
        <p:txBody>
          <a:bodyPr wrap="square" lIns="0" tIns="0" rIns="0" bIns="0" rtlCol="0" anchor="t"/>
          <a:lstStyle/>
          <a:p>
            <a:pPr marL="0" indent="0">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The system automates and simplifies various HR tasks, such as onboarding, leave management, and time tracking, enabling HR professionals to focus on strategic initiatives.</a:t>
            </a:r>
            <a:endParaRPr lang="en-US" sz="1650" dirty="0"/>
          </a:p>
        </p:txBody>
      </p:sp>
      <p:sp>
        <p:nvSpPr>
          <p:cNvPr id="10" name="Shape 7"/>
          <p:cNvSpPr/>
          <p:nvPr/>
        </p:nvSpPr>
        <p:spPr>
          <a:xfrm>
            <a:off x="737354" y="4985028"/>
            <a:ext cx="3729395" cy="2427327"/>
          </a:xfrm>
          <a:prstGeom prst="roundRect">
            <a:avLst>
              <a:gd name="adj" fmla="val 1302"/>
            </a:avLst>
          </a:prstGeom>
          <a:solidFill>
            <a:srgbClr val="303132"/>
          </a:solidFill>
          <a:ln/>
        </p:spPr>
        <p:txBody>
          <a:bodyPr/>
          <a:lstStyle/>
          <a:p>
            <a:endParaRPr lang="en-IN"/>
          </a:p>
        </p:txBody>
      </p:sp>
      <p:sp>
        <p:nvSpPr>
          <p:cNvPr id="11" name="Text 8"/>
          <p:cNvSpPr/>
          <p:nvPr/>
        </p:nvSpPr>
        <p:spPr>
          <a:xfrm>
            <a:off x="947976" y="5195649"/>
            <a:ext cx="2898815" cy="299204"/>
          </a:xfrm>
          <a:prstGeom prst="rect">
            <a:avLst/>
          </a:prstGeom>
          <a:noFill/>
          <a:ln/>
        </p:spPr>
        <p:txBody>
          <a:bodyPr wrap="none" lIns="0" tIns="0" rIns="0" bIns="0" rtlCol="0" anchor="t"/>
          <a:lstStyle/>
          <a:p>
            <a:pPr marL="0" indent="0">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Improved Collaboration</a:t>
            </a:r>
            <a:endParaRPr lang="en-US" sz="1850" dirty="0"/>
          </a:p>
        </p:txBody>
      </p:sp>
      <p:sp>
        <p:nvSpPr>
          <p:cNvPr id="12" name="Text 9"/>
          <p:cNvSpPr/>
          <p:nvPr/>
        </p:nvSpPr>
        <p:spPr>
          <a:xfrm>
            <a:off x="947976" y="5621179"/>
            <a:ext cx="3308152" cy="1580555"/>
          </a:xfrm>
          <a:prstGeom prst="rect">
            <a:avLst/>
          </a:prstGeom>
          <a:noFill/>
          <a:ln/>
        </p:spPr>
        <p:txBody>
          <a:bodyPr wrap="square" lIns="0" tIns="0" rIns="0" bIns="0" rtlCol="0" anchor="t"/>
          <a:lstStyle/>
          <a:p>
            <a:pPr marL="0" indent="0">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EMS facilitates seamless communication and collaboration between employees, departments, and management, fostering a more engaged and productive workforce.</a:t>
            </a:r>
            <a:endParaRPr lang="en-US" sz="1650" dirty="0"/>
          </a:p>
        </p:txBody>
      </p:sp>
      <p:sp>
        <p:nvSpPr>
          <p:cNvPr id="13" name="Shape 10"/>
          <p:cNvSpPr/>
          <p:nvPr/>
        </p:nvSpPr>
        <p:spPr>
          <a:xfrm>
            <a:off x="4677370" y="4985028"/>
            <a:ext cx="3729395" cy="2427327"/>
          </a:xfrm>
          <a:prstGeom prst="roundRect">
            <a:avLst>
              <a:gd name="adj" fmla="val 1302"/>
            </a:avLst>
          </a:prstGeom>
          <a:solidFill>
            <a:srgbClr val="303132"/>
          </a:solidFill>
          <a:ln/>
        </p:spPr>
        <p:txBody>
          <a:bodyPr/>
          <a:lstStyle/>
          <a:p>
            <a:endParaRPr lang="en-IN"/>
          </a:p>
        </p:txBody>
      </p:sp>
      <p:sp>
        <p:nvSpPr>
          <p:cNvPr id="14" name="Text 11"/>
          <p:cNvSpPr/>
          <p:nvPr/>
        </p:nvSpPr>
        <p:spPr>
          <a:xfrm>
            <a:off x="4887992" y="5195649"/>
            <a:ext cx="2394109" cy="299204"/>
          </a:xfrm>
          <a:prstGeom prst="rect">
            <a:avLst/>
          </a:prstGeom>
          <a:noFill/>
          <a:ln/>
        </p:spPr>
        <p:txBody>
          <a:bodyPr wrap="none" lIns="0" tIns="0" rIns="0" bIns="0" rtlCol="0" anchor="t"/>
          <a:lstStyle/>
          <a:p>
            <a:pPr marL="0" indent="0">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Insightful Analytics</a:t>
            </a:r>
            <a:endParaRPr lang="en-US" sz="1850" dirty="0"/>
          </a:p>
        </p:txBody>
      </p:sp>
      <p:sp>
        <p:nvSpPr>
          <p:cNvPr id="15" name="Text 12"/>
          <p:cNvSpPr/>
          <p:nvPr/>
        </p:nvSpPr>
        <p:spPr>
          <a:xfrm>
            <a:off x="4887992" y="5621179"/>
            <a:ext cx="3308152" cy="1580555"/>
          </a:xfrm>
          <a:prstGeom prst="rect">
            <a:avLst/>
          </a:prstGeom>
          <a:noFill/>
          <a:ln/>
        </p:spPr>
        <p:txBody>
          <a:bodyPr wrap="square" lIns="0" tIns="0" rIns="0" bIns="0" rtlCol="0" anchor="t"/>
          <a:lstStyle/>
          <a:p>
            <a:pPr marL="0" indent="0">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The system provides robust reporting and analytics capabilities, empowering HR and leadership teams to make data-driven decisions and identify areas for improvement.</a:t>
            </a:r>
            <a:endParaRPr lang="en-US" sz="16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63798" y="1892737"/>
            <a:ext cx="11422261" cy="701278"/>
          </a:xfrm>
          <a:prstGeom prst="rect">
            <a:avLst/>
          </a:prstGeom>
          <a:noFill/>
          <a:ln/>
        </p:spPr>
        <p:txBody>
          <a:bodyPr wrap="none" lIns="0" tIns="0" rIns="0" bIns="0" rtlCol="0" anchor="t"/>
          <a:lstStyle/>
          <a:p>
            <a:pPr marL="0" indent="0">
              <a:lnSpc>
                <a:spcPts val="5500"/>
              </a:lnSpc>
              <a:buNone/>
            </a:pPr>
            <a:r>
              <a:rPr lang="en-US" sz="4400" b="1" kern="0" spc="-44" dirty="0">
                <a:solidFill>
                  <a:schemeClr val="bg1"/>
                </a:solidFill>
                <a:latin typeface="Montserrat Bold" pitchFamily="34" charset="0"/>
                <a:ea typeface="Montserrat Bold" pitchFamily="34" charset="-122"/>
                <a:cs typeface="Montserrat Bold" pitchFamily="34" charset="-120"/>
              </a:rPr>
              <a:t>Code Contribution: Request leave page </a:t>
            </a:r>
            <a:endParaRPr lang="en-US" sz="4400" dirty="0">
              <a:solidFill>
                <a:schemeClr val="bg1"/>
              </a:solidFill>
            </a:endParaRPr>
          </a:p>
        </p:txBody>
      </p:sp>
      <p:sp>
        <p:nvSpPr>
          <p:cNvPr id="3" name="Text 1"/>
          <p:cNvSpPr/>
          <p:nvPr/>
        </p:nvSpPr>
        <p:spPr>
          <a:xfrm>
            <a:off x="863798" y="2964180"/>
            <a:ext cx="4147304" cy="350639"/>
          </a:xfrm>
          <a:prstGeom prst="rect">
            <a:avLst/>
          </a:prstGeom>
          <a:noFill/>
          <a:ln/>
        </p:spPr>
        <p:txBody>
          <a:bodyPr wrap="none" lIns="0" tIns="0" rIns="0" bIns="0" rtlCol="0" anchor="t"/>
          <a:lstStyle/>
          <a:p>
            <a:pPr marL="0" indent="0">
              <a:lnSpc>
                <a:spcPts val="2750"/>
              </a:lnSpc>
              <a:buNone/>
            </a:pPr>
            <a:r>
              <a:rPr lang="en-US" sz="2200" b="1" kern="0" spc="-22" dirty="0">
                <a:solidFill>
                  <a:schemeClr val="bg1"/>
                </a:solidFill>
                <a:latin typeface="Montserrat Bold" pitchFamily="34" charset="0"/>
                <a:ea typeface="Montserrat Bold" pitchFamily="34" charset="-122"/>
                <a:cs typeface="Montserrat Bold" pitchFamily="34" charset="-120"/>
              </a:rPr>
              <a:t>Rishith Shetty's Contribution</a:t>
            </a:r>
            <a:endParaRPr lang="en-US" sz="2200" dirty="0">
              <a:solidFill>
                <a:schemeClr val="bg1"/>
              </a:solidFill>
            </a:endParaRPr>
          </a:p>
        </p:txBody>
      </p:sp>
      <p:sp>
        <p:nvSpPr>
          <p:cNvPr id="4" name="Text 2"/>
          <p:cNvSpPr/>
          <p:nvPr/>
        </p:nvSpPr>
        <p:spPr>
          <a:xfrm>
            <a:off x="863798" y="3684984"/>
            <a:ext cx="12902803" cy="370165"/>
          </a:xfrm>
          <a:prstGeom prst="rect">
            <a:avLst/>
          </a:prstGeom>
          <a:noFill/>
          <a:ln/>
        </p:spPr>
        <p:txBody>
          <a:bodyPr wrap="none" lIns="0" tIns="0" rIns="0" bIns="0" rtlCol="0" anchor="t"/>
          <a:lstStyle/>
          <a:p>
            <a:pPr marL="0" indent="0">
              <a:lnSpc>
                <a:spcPts val="2900"/>
              </a:lnSpc>
              <a:buNone/>
            </a:pPr>
            <a:r>
              <a:rPr lang="en-US" sz="2000" dirty="0">
                <a:solidFill>
                  <a:schemeClr val="bg1"/>
                </a:solidFill>
              </a:rPr>
              <a:t>Key developer of the Request Leave page and related features.</a:t>
            </a:r>
            <a:endParaRPr lang="en-US" sz="1900" dirty="0">
              <a:solidFill>
                <a:schemeClr val="bg1"/>
              </a:solidFill>
            </a:endParaRPr>
          </a:p>
        </p:txBody>
      </p:sp>
      <p:sp>
        <p:nvSpPr>
          <p:cNvPr id="5" name="Text 3"/>
          <p:cNvSpPr/>
          <p:nvPr/>
        </p:nvSpPr>
        <p:spPr>
          <a:xfrm>
            <a:off x="863798" y="433280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Implemented the leave request workflow and approval system.</a:t>
            </a:r>
            <a:endParaRPr lang="en-US" sz="1900" dirty="0">
              <a:solidFill>
                <a:schemeClr val="bg1"/>
              </a:solidFill>
            </a:endParaRPr>
          </a:p>
        </p:txBody>
      </p:sp>
      <p:sp>
        <p:nvSpPr>
          <p:cNvPr id="6" name="Text 4"/>
          <p:cNvSpPr/>
          <p:nvPr/>
        </p:nvSpPr>
        <p:spPr>
          <a:xfrm>
            <a:off x="863798" y="4789289"/>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Developed the email notification system for leave status updates.</a:t>
            </a:r>
            <a:endParaRPr lang="en-US" sz="1900" dirty="0">
              <a:solidFill>
                <a:schemeClr val="bg1"/>
              </a:solidFill>
            </a:endParaRPr>
          </a:p>
        </p:txBody>
      </p:sp>
      <p:sp>
        <p:nvSpPr>
          <p:cNvPr id="7" name="Text 5"/>
          <p:cNvSpPr/>
          <p:nvPr/>
        </p:nvSpPr>
        <p:spPr>
          <a:xfrm>
            <a:off x="863798" y="5245775"/>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Integrated the leave management system with user authentication services.</a:t>
            </a:r>
            <a:endParaRPr lang="en-US" sz="1900" dirty="0">
              <a:solidFill>
                <a:schemeClr val="bg1"/>
              </a:solidFill>
            </a:endParaRPr>
          </a:p>
        </p:txBody>
      </p:sp>
      <p:sp>
        <p:nvSpPr>
          <p:cNvPr id="8" name="Text 6"/>
          <p:cNvSpPr/>
          <p:nvPr/>
        </p:nvSpPr>
        <p:spPr>
          <a:xfrm>
            <a:off x="863798" y="5986105"/>
            <a:ext cx="2804874" cy="350639"/>
          </a:xfrm>
          <a:prstGeom prst="rect">
            <a:avLst/>
          </a:prstGeom>
          <a:noFill/>
          <a:ln/>
        </p:spPr>
        <p:txBody>
          <a:bodyPr wrap="none" lIns="0" tIns="0" rIns="0" bIns="0" rtlCol="0" anchor="t"/>
          <a:lstStyle/>
          <a:p>
            <a:pPr marL="0" indent="0">
              <a:lnSpc>
                <a:spcPts val="2750"/>
              </a:lnSpc>
              <a:buNone/>
            </a:pPr>
            <a:endParaRPr lang="en-US" sz="2200" dirty="0">
              <a:solidFill>
                <a:schemeClr val="bg1"/>
              </a:solidFill>
            </a:endParaRPr>
          </a:p>
        </p:txBody>
      </p:sp>
      <p:sp>
        <p:nvSpPr>
          <p:cNvPr id="9" name="Rectangle 8">
            <a:extLst>
              <a:ext uri="{FF2B5EF4-FFF2-40B4-BE49-F238E27FC236}">
                <a16:creationId xmlns:a16="http://schemas.microsoft.com/office/drawing/2014/main" id="{6AF312DD-0BFB-3DB6-0FF7-1EB2D05C13E7}"/>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10" name="Picture 9" descr="A screenshot of a computer&#10;&#10;Description automatically generated">
            <a:extLst>
              <a:ext uri="{FF2B5EF4-FFF2-40B4-BE49-F238E27FC236}">
                <a16:creationId xmlns:a16="http://schemas.microsoft.com/office/drawing/2014/main" id="{B0172B4B-5B0C-584F-7E31-03DADFD084BB}"/>
              </a:ext>
            </a:extLst>
          </p:cNvPr>
          <p:cNvPicPr>
            <a:picLocks noChangeAspect="1"/>
          </p:cNvPicPr>
          <p:nvPr/>
        </p:nvPicPr>
        <p:blipFill>
          <a:blip r:embed="rId3"/>
          <a:stretch>
            <a:fillRect/>
          </a:stretch>
        </p:blipFill>
        <p:spPr>
          <a:xfrm>
            <a:off x="8425180" y="2625465"/>
            <a:ext cx="5465307" cy="259264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63798" y="1542098"/>
            <a:ext cx="12902803" cy="1402556"/>
          </a:xfrm>
          <a:prstGeom prst="rect">
            <a:avLst/>
          </a:prstGeom>
          <a:noFill/>
          <a:ln/>
        </p:spPr>
        <p:txBody>
          <a:bodyPr wrap="square" lIns="0" tIns="0" rIns="0" bIns="0" rtlCol="0" anchor="t"/>
          <a:lstStyle/>
          <a:p>
            <a:pPr marL="0" indent="0">
              <a:lnSpc>
                <a:spcPts val="5500"/>
              </a:lnSpc>
              <a:buNone/>
            </a:pPr>
            <a:r>
              <a:rPr lang="en-US" sz="4400" b="1" kern="0" spc="-44" dirty="0">
                <a:solidFill>
                  <a:schemeClr val="bg1"/>
                </a:solidFill>
                <a:latin typeface="Montserrat Bold" pitchFamily="34" charset="0"/>
                <a:ea typeface="Montserrat Bold" pitchFamily="34" charset="-122"/>
                <a:cs typeface="Montserrat Bold" pitchFamily="34" charset="-120"/>
              </a:rPr>
              <a:t>Code Contribution: Edit employee details Page</a:t>
            </a:r>
            <a:endParaRPr lang="en-US" sz="4400" dirty="0">
              <a:solidFill>
                <a:schemeClr val="bg1"/>
              </a:solidFill>
            </a:endParaRPr>
          </a:p>
        </p:txBody>
      </p:sp>
      <p:sp>
        <p:nvSpPr>
          <p:cNvPr id="3" name="Text 1"/>
          <p:cNvSpPr/>
          <p:nvPr/>
        </p:nvSpPr>
        <p:spPr>
          <a:xfrm>
            <a:off x="863798" y="3314819"/>
            <a:ext cx="4049435" cy="350639"/>
          </a:xfrm>
          <a:prstGeom prst="rect">
            <a:avLst/>
          </a:prstGeom>
          <a:noFill/>
          <a:ln/>
        </p:spPr>
        <p:txBody>
          <a:bodyPr wrap="none" lIns="0" tIns="0" rIns="0" bIns="0" rtlCol="0" anchor="t"/>
          <a:lstStyle/>
          <a:p>
            <a:pPr marL="0" indent="0">
              <a:lnSpc>
                <a:spcPts val="2750"/>
              </a:lnSpc>
              <a:buNone/>
            </a:pPr>
            <a:r>
              <a:rPr lang="en-US" sz="2200" b="1" kern="0" spc="-22" dirty="0">
                <a:solidFill>
                  <a:schemeClr val="bg1"/>
                </a:solidFill>
                <a:latin typeface="Montserrat Bold" pitchFamily="34" charset="0"/>
                <a:ea typeface="Montserrat Bold" pitchFamily="34" charset="-122"/>
                <a:cs typeface="Montserrat Bold" pitchFamily="34" charset="-120"/>
              </a:rPr>
              <a:t>Aryan Shinde's Contribution</a:t>
            </a:r>
            <a:endParaRPr lang="en-US" sz="2200" dirty="0">
              <a:solidFill>
                <a:schemeClr val="bg1"/>
              </a:solidFill>
            </a:endParaRPr>
          </a:p>
        </p:txBody>
      </p:sp>
      <p:sp>
        <p:nvSpPr>
          <p:cNvPr id="4" name="Text 2"/>
          <p:cNvSpPr/>
          <p:nvPr/>
        </p:nvSpPr>
        <p:spPr>
          <a:xfrm>
            <a:off x="863798" y="4035623"/>
            <a:ext cx="12902803" cy="370165"/>
          </a:xfrm>
          <a:prstGeom prst="rect">
            <a:avLst/>
          </a:prstGeom>
          <a:noFill/>
          <a:ln/>
        </p:spPr>
        <p:txBody>
          <a:bodyPr wrap="none" lIns="0" tIns="0" rIns="0" bIns="0" rtlCol="0" anchor="t"/>
          <a:lstStyle/>
          <a:p>
            <a:pPr marL="0" indent="0">
              <a:lnSpc>
                <a:spcPts val="2900"/>
              </a:lnSpc>
              <a:buNone/>
            </a:pPr>
            <a:r>
              <a:rPr lang="en-US" sz="2000" dirty="0">
                <a:solidFill>
                  <a:schemeClr val="bg1"/>
                </a:solidFill>
              </a:rPr>
              <a:t>Key developer of the Edit Employee Details page and associated features.</a:t>
            </a:r>
            <a:endParaRPr lang="en-US" sz="1900" dirty="0">
              <a:solidFill>
                <a:schemeClr val="bg1"/>
              </a:solidFill>
            </a:endParaRPr>
          </a:p>
        </p:txBody>
      </p:sp>
      <p:sp>
        <p:nvSpPr>
          <p:cNvPr id="5" name="Text 3"/>
          <p:cNvSpPr/>
          <p:nvPr/>
        </p:nvSpPr>
        <p:spPr>
          <a:xfrm>
            <a:off x="863798" y="468344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Implemented the employee details update workflow and validation</a:t>
            </a:r>
            <a:endParaRPr lang="en-US" sz="1900" dirty="0">
              <a:solidFill>
                <a:schemeClr val="bg1"/>
              </a:solidFill>
            </a:endParaRPr>
          </a:p>
        </p:txBody>
      </p:sp>
      <p:sp>
        <p:nvSpPr>
          <p:cNvPr id="6" name="Text 4"/>
          <p:cNvSpPr/>
          <p:nvPr/>
        </p:nvSpPr>
        <p:spPr>
          <a:xfrm>
            <a:off x="863798" y="5139928"/>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Developed the notification system for successful updates and changes.</a:t>
            </a:r>
            <a:endParaRPr lang="en-US" sz="1900" dirty="0">
              <a:solidFill>
                <a:schemeClr val="bg1"/>
              </a:solidFill>
            </a:endParaRPr>
          </a:p>
        </p:txBody>
      </p:sp>
      <p:sp>
        <p:nvSpPr>
          <p:cNvPr id="7" name="Text 5"/>
          <p:cNvSpPr/>
          <p:nvPr/>
        </p:nvSpPr>
        <p:spPr>
          <a:xfrm>
            <a:off x="863798" y="5596414"/>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000" dirty="0">
                <a:solidFill>
                  <a:schemeClr val="bg1"/>
                </a:solidFill>
              </a:rPr>
              <a:t>Integrated the employee management system with user authentication services</a:t>
            </a:r>
            <a:endParaRPr lang="en-US" sz="1900" dirty="0">
              <a:solidFill>
                <a:schemeClr val="bg1"/>
              </a:solidFill>
            </a:endParaRPr>
          </a:p>
        </p:txBody>
      </p:sp>
      <p:sp>
        <p:nvSpPr>
          <p:cNvPr id="8" name="Text 6"/>
          <p:cNvSpPr/>
          <p:nvPr/>
        </p:nvSpPr>
        <p:spPr>
          <a:xfrm>
            <a:off x="863798" y="6336744"/>
            <a:ext cx="2804874" cy="350639"/>
          </a:xfrm>
          <a:prstGeom prst="rect">
            <a:avLst/>
          </a:prstGeom>
          <a:noFill/>
          <a:ln/>
        </p:spPr>
        <p:txBody>
          <a:bodyPr wrap="none" lIns="0" tIns="0" rIns="0" bIns="0" rtlCol="0" anchor="t"/>
          <a:lstStyle/>
          <a:p>
            <a:pPr marL="0" indent="0">
              <a:lnSpc>
                <a:spcPts val="2750"/>
              </a:lnSpc>
              <a:buNone/>
            </a:pPr>
            <a:endParaRPr lang="en-US" sz="2200" dirty="0">
              <a:solidFill>
                <a:schemeClr val="bg1"/>
              </a:solidFill>
            </a:endParaRPr>
          </a:p>
        </p:txBody>
      </p:sp>
      <p:sp>
        <p:nvSpPr>
          <p:cNvPr id="9" name="Rectangle 8">
            <a:extLst>
              <a:ext uri="{FF2B5EF4-FFF2-40B4-BE49-F238E27FC236}">
                <a16:creationId xmlns:a16="http://schemas.microsoft.com/office/drawing/2014/main" id="{4D0DC1DC-A704-AFF7-0E60-23CD9FABD72A}"/>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10" name="Picture 9" descr="A screenshot of a computer&#10;&#10;Description automatically generated">
            <a:extLst>
              <a:ext uri="{FF2B5EF4-FFF2-40B4-BE49-F238E27FC236}">
                <a16:creationId xmlns:a16="http://schemas.microsoft.com/office/drawing/2014/main" id="{E537D30D-5331-DBB5-9E4F-6184812669C9}"/>
              </a:ext>
            </a:extLst>
          </p:cNvPr>
          <p:cNvPicPr>
            <a:picLocks noChangeAspect="1"/>
          </p:cNvPicPr>
          <p:nvPr/>
        </p:nvPicPr>
        <p:blipFill>
          <a:blip r:embed="rId3"/>
          <a:stretch>
            <a:fillRect/>
          </a:stretch>
        </p:blipFill>
        <p:spPr>
          <a:xfrm>
            <a:off x="8699817" y="2896433"/>
            <a:ext cx="5521325" cy="26136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63798" y="1578650"/>
            <a:ext cx="129028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Code Contribution: Employee List Page Implementation</a:t>
            </a:r>
            <a:endParaRPr lang="en-US" sz="4400" dirty="0"/>
          </a:p>
        </p:txBody>
      </p:sp>
      <p:sp>
        <p:nvSpPr>
          <p:cNvPr id="3" name="Text 1"/>
          <p:cNvSpPr/>
          <p:nvPr/>
        </p:nvSpPr>
        <p:spPr>
          <a:xfrm>
            <a:off x="863798" y="3351371"/>
            <a:ext cx="3975378"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Rohit Shinde's Contribution</a:t>
            </a:r>
            <a:endParaRPr lang="en-US" sz="2200" dirty="0"/>
          </a:p>
        </p:txBody>
      </p:sp>
      <p:sp>
        <p:nvSpPr>
          <p:cNvPr id="4" name="Text 2"/>
          <p:cNvSpPr/>
          <p:nvPr/>
        </p:nvSpPr>
        <p:spPr>
          <a:xfrm>
            <a:off x="863798" y="4072176"/>
            <a:ext cx="12902803"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Key developer of the employee list page functionality and interface.</a:t>
            </a:r>
            <a:endParaRPr lang="en-US" sz="1900" dirty="0"/>
          </a:p>
        </p:txBody>
      </p:sp>
      <p:sp>
        <p:nvSpPr>
          <p:cNvPr id="5" name="Text 3"/>
          <p:cNvSpPr/>
          <p:nvPr/>
        </p:nvSpPr>
        <p:spPr>
          <a:xfrm>
            <a:off x="863798" y="4719995"/>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Implementation of employee data display system</a:t>
            </a:r>
            <a:endParaRPr lang="en-US" sz="1900" dirty="0"/>
          </a:p>
        </p:txBody>
      </p:sp>
      <p:sp>
        <p:nvSpPr>
          <p:cNvPr id="6" name="Text 4"/>
          <p:cNvSpPr/>
          <p:nvPr/>
        </p:nvSpPr>
        <p:spPr>
          <a:xfrm>
            <a:off x="863798" y="5176480"/>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Development of search and filter functionality</a:t>
            </a:r>
            <a:endParaRPr lang="en-US" sz="1900" dirty="0"/>
          </a:p>
        </p:txBody>
      </p:sp>
      <p:sp>
        <p:nvSpPr>
          <p:cNvPr id="7" name="Text 5"/>
          <p:cNvSpPr/>
          <p:nvPr/>
        </p:nvSpPr>
        <p:spPr>
          <a:xfrm>
            <a:off x="863798" y="5632966"/>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Integration with database for employee records management</a:t>
            </a:r>
            <a:endParaRPr lang="en-US" sz="1900" dirty="0"/>
          </a:p>
        </p:txBody>
      </p:sp>
      <p:sp>
        <p:nvSpPr>
          <p:cNvPr id="8" name="Text 6"/>
          <p:cNvSpPr/>
          <p:nvPr/>
        </p:nvSpPr>
        <p:spPr>
          <a:xfrm>
            <a:off x="863798" y="6280785"/>
            <a:ext cx="12902803" cy="370165"/>
          </a:xfrm>
          <a:prstGeom prst="rect">
            <a:avLst/>
          </a:prstGeom>
          <a:noFill/>
          <a:ln/>
        </p:spPr>
        <p:txBody>
          <a:bodyPr wrap="none" lIns="0" tIns="0" rIns="0" bIns="0" rtlCol="0" anchor="t"/>
          <a:lstStyle/>
          <a:p>
            <a:pPr marL="0" indent="0">
              <a:lnSpc>
                <a:spcPts val="2900"/>
              </a:lnSpc>
              <a:buNone/>
            </a:pPr>
            <a:endParaRPr lang="en-US" sz="1900" dirty="0"/>
          </a:p>
        </p:txBody>
      </p:sp>
      <p:sp>
        <p:nvSpPr>
          <p:cNvPr id="9" name="Rectangle 8">
            <a:extLst>
              <a:ext uri="{FF2B5EF4-FFF2-40B4-BE49-F238E27FC236}">
                <a16:creationId xmlns:a16="http://schemas.microsoft.com/office/drawing/2014/main" id="{F9D9E680-896A-A87A-97C3-C7C45CF7F4E5}"/>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descr="A screenshot of a computer&#10;&#10;Description automatically generated">
            <a:extLst>
              <a:ext uri="{FF2B5EF4-FFF2-40B4-BE49-F238E27FC236}">
                <a16:creationId xmlns:a16="http://schemas.microsoft.com/office/drawing/2014/main" id="{1516D265-12E8-892B-7755-5E55DE591289}"/>
              </a:ext>
            </a:extLst>
          </p:cNvPr>
          <p:cNvPicPr>
            <a:picLocks noChangeAspect="1"/>
          </p:cNvPicPr>
          <p:nvPr/>
        </p:nvPicPr>
        <p:blipFill>
          <a:blip r:embed="rId3"/>
          <a:stretch>
            <a:fillRect/>
          </a:stretch>
        </p:blipFill>
        <p:spPr>
          <a:xfrm>
            <a:off x="8740457" y="3258860"/>
            <a:ext cx="5521325" cy="26136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863798" y="1578650"/>
            <a:ext cx="12902803" cy="1402556"/>
          </a:xfrm>
          <a:prstGeom prst="rect">
            <a:avLst/>
          </a:prstGeom>
          <a:noFill/>
          <a:ln/>
        </p:spPr>
        <p:txBody>
          <a:bodyPr wrap="squar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Code Contribution: Employee leave salary management</a:t>
            </a:r>
            <a:endParaRPr lang="en-US" sz="4400" dirty="0"/>
          </a:p>
        </p:txBody>
      </p:sp>
      <p:sp>
        <p:nvSpPr>
          <p:cNvPr id="3" name="Text 1"/>
          <p:cNvSpPr/>
          <p:nvPr/>
        </p:nvSpPr>
        <p:spPr>
          <a:xfrm>
            <a:off x="863798" y="3351371"/>
            <a:ext cx="414563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Anmol Shukla's Contribution</a:t>
            </a:r>
            <a:endParaRPr lang="en-US" sz="2200" dirty="0"/>
          </a:p>
        </p:txBody>
      </p:sp>
      <p:sp>
        <p:nvSpPr>
          <p:cNvPr id="4" name="Text 2"/>
          <p:cNvSpPr/>
          <p:nvPr/>
        </p:nvSpPr>
        <p:spPr>
          <a:xfrm>
            <a:off x="863798" y="4072176"/>
            <a:ext cx="12902803"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Key developer of the employee listing system and management interface.</a:t>
            </a:r>
            <a:endParaRPr lang="en-US" sz="1900" dirty="0"/>
          </a:p>
        </p:txBody>
      </p:sp>
      <p:sp>
        <p:nvSpPr>
          <p:cNvPr id="5" name="Text 3"/>
          <p:cNvSpPr/>
          <p:nvPr/>
        </p:nvSpPr>
        <p:spPr>
          <a:xfrm>
            <a:off x="863798" y="4719995"/>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Implementation of employee data display and management system</a:t>
            </a:r>
            <a:endParaRPr lang="en-US" sz="1900" dirty="0"/>
          </a:p>
        </p:txBody>
      </p:sp>
      <p:sp>
        <p:nvSpPr>
          <p:cNvPr id="6" name="Text 4"/>
          <p:cNvSpPr/>
          <p:nvPr/>
        </p:nvSpPr>
        <p:spPr>
          <a:xfrm>
            <a:off x="863798" y="5176480"/>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Design of efficient list view interface</a:t>
            </a:r>
            <a:endParaRPr lang="en-US" sz="1900" dirty="0"/>
          </a:p>
        </p:txBody>
      </p:sp>
      <p:sp>
        <p:nvSpPr>
          <p:cNvPr id="7" name="Text 5"/>
          <p:cNvSpPr/>
          <p:nvPr/>
        </p:nvSpPr>
        <p:spPr>
          <a:xfrm>
            <a:off x="863798" y="5632966"/>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Integration with database and filtering systems</a:t>
            </a:r>
            <a:endParaRPr lang="en-US" sz="1900" dirty="0"/>
          </a:p>
        </p:txBody>
      </p:sp>
      <p:sp>
        <p:nvSpPr>
          <p:cNvPr id="8" name="Text 6"/>
          <p:cNvSpPr/>
          <p:nvPr/>
        </p:nvSpPr>
        <p:spPr>
          <a:xfrm>
            <a:off x="863798" y="6280785"/>
            <a:ext cx="12902803" cy="370165"/>
          </a:xfrm>
          <a:prstGeom prst="rect">
            <a:avLst/>
          </a:prstGeom>
          <a:noFill/>
          <a:ln/>
        </p:spPr>
        <p:txBody>
          <a:bodyPr wrap="none" lIns="0" tIns="0" rIns="0" bIns="0" rtlCol="0" anchor="t"/>
          <a:lstStyle/>
          <a:p>
            <a:pPr marL="0" indent="0">
              <a:lnSpc>
                <a:spcPts val="2900"/>
              </a:lnSpc>
              <a:buNone/>
            </a:pPr>
            <a:endParaRPr lang="en-US" sz="1900" dirty="0"/>
          </a:p>
        </p:txBody>
      </p:sp>
      <p:sp>
        <p:nvSpPr>
          <p:cNvPr id="9" name="Rectangle 8">
            <a:extLst>
              <a:ext uri="{FF2B5EF4-FFF2-40B4-BE49-F238E27FC236}">
                <a16:creationId xmlns:a16="http://schemas.microsoft.com/office/drawing/2014/main" id="{0812B924-EA35-8190-EF9B-D9F2CC592EF0}"/>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descr="A screenshot of a computer&#10;&#10;Description automatically generated">
            <a:extLst>
              <a:ext uri="{FF2B5EF4-FFF2-40B4-BE49-F238E27FC236}">
                <a16:creationId xmlns:a16="http://schemas.microsoft.com/office/drawing/2014/main" id="{F528380C-DF31-6FB0-D3BA-AD140ECC8E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83600" y="3313271"/>
            <a:ext cx="5669280" cy="26898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63798" y="2314218"/>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Thank You</a:t>
            </a:r>
            <a:endParaRPr lang="en-US" sz="4400" dirty="0"/>
          </a:p>
        </p:txBody>
      </p:sp>
      <p:sp>
        <p:nvSpPr>
          <p:cNvPr id="3" name="Text 1"/>
          <p:cNvSpPr/>
          <p:nvPr/>
        </p:nvSpPr>
        <p:spPr>
          <a:xfrm>
            <a:off x="863798" y="3509129"/>
            <a:ext cx="12902803" cy="74033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We appreciate your time and attention in learning about our Employee Management System. This innovative solution combines powerful features with user-friendly design to streamline HR operations.</a:t>
            </a:r>
            <a:endParaRPr lang="en-US" sz="1900" dirty="0"/>
          </a:p>
        </p:txBody>
      </p:sp>
      <p:sp>
        <p:nvSpPr>
          <p:cNvPr id="4" name="Text 2"/>
          <p:cNvSpPr/>
          <p:nvPr/>
        </p:nvSpPr>
        <p:spPr>
          <a:xfrm>
            <a:off x="863798" y="4527113"/>
            <a:ext cx="12902803" cy="74033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Our team remains committed to continuous improvement and development of EMS to meet your organization's evolving needs.</a:t>
            </a:r>
            <a:endParaRPr lang="en-US" sz="1900" dirty="0"/>
          </a:p>
        </p:txBody>
      </p:sp>
      <p:sp>
        <p:nvSpPr>
          <p:cNvPr id="5" name="Text 3"/>
          <p:cNvSpPr/>
          <p:nvPr/>
        </p:nvSpPr>
        <p:spPr>
          <a:xfrm>
            <a:off x="863798" y="5545098"/>
            <a:ext cx="12902803" cy="370165"/>
          </a:xfrm>
          <a:prstGeom prst="rect">
            <a:avLst/>
          </a:prstGeom>
          <a:noFill/>
          <a:ln/>
        </p:spPr>
        <p:txBody>
          <a:bodyPr wrap="non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Presented by Group-2—AIML(C).</a:t>
            </a:r>
            <a:endParaRPr lang="en-US" sz="1900" dirty="0"/>
          </a:p>
        </p:txBody>
      </p:sp>
      <p:sp>
        <p:nvSpPr>
          <p:cNvPr id="6" name="Rectangle 5">
            <a:extLst>
              <a:ext uri="{FF2B5EF4-FFF2-40B4-BE49-F238E27FC236}">
                <a16:creationId xmlns:a16="http://schemas.microsoft.com/office/drawing/2014/main" id="{5C0A1466-F872-D099-05B4-C58AC2EB93FD}"/>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6615" y="605195"/>
            <a:ext cx="5001339" cy="625197"/>
          </a:xfrm>
          <a:prstGeom prst="rect">
            <a:avLst/>
          </a:prstGeom>
          <a:noFill/>
          <a:ln/>
        </p:spPr>
        <p:txBody>
          <a:bodyPr wrap="none" lIns="0" tIns="0" rIns="0" bIns="0" rtlCol="0" anchor="t"/>
          <a:lstStyle/>
          <a:p>
            <a:pPr marL="0" indent="0">
              <a:lnSpc>
                <a:spcPts val="4900"/>
              </a:lnSpc>
              <a:buNone/>
            </a:pPr>
            <a:r>
              <a:rPr lang="en-US" sz="3900" b="1" kern="0" spc="-39" dirty="0">
                <a:solidFill>
                  <a:srgbClr val="FFFFFF"/>
                </a:solidFill>
                <a:latin typeface="Montserrat Bold" pitchFamily="34" charset="0"/>
                <a:ea typeface="Montserrat Bold" pitchFamily="34" charset="-122"/>
                <a:cs typeface="Montserrat Bold" pitchFamily="34" charset="-120"/>
              </a:rPr>
              <a:t>Features of EMS</a:t>
            </a:r>
            <a:endParaRPr lang="en-US" sz="3900" dirty="0"/>
          </a:p>
        </p:txBody>
      </p:sp>
      <p:sp>
        <p:nvSpPr>
          <p:cNvPr id="4" name="Shape 1"/>
          <p:cNvSpPr/>
          <p:nvPr/>
        </p:nvSpPr>
        <p:spPr>
          <a:xfrm>
            <a:off x="6571417" y="1560433"/>
            <a:ext cx="30480" cy="6063972"/>
          </a:xfrm>
          <a:prstGeom prst="roundRect">
            <a:avLst>
              <a:gd name="adj" fmla="val 108299"/>
            </a:avLst>
          </a:prstGeom>
          <a:solidFill>
            <a:srgbClr val="494A4B"/>
          </a:solidFill>
          <a:ln/>
        </p:spPr>
        <p:txBody>
          <a:bodyPr/>
          <a:lstStyle/>
          <a:p>
            <a:endParaRPr lang="en-IN"/>
          </a:p>
        </p:txBody>
      </p:sp>
      <p:sp>
        <p:nvSpPr>
          <p:cNvPr id="5" name="Shape 2"/>
          <p:cNvSpPr/>
          <p:nvPr/>
        </p:nvSpPr>
        <p:spPr>
          <a:xfrm>
            <a:off x="6803708" y="2040255"/>
            <a:ext cx="770215" cy="30480"/>
          </a:xfrm>
          <a:prstGeom prst="roundRect">
            <a:avLst>
              <a:gd name="adj" fmla="val 108299"/>
            </a:avLst>
          </a:prstGeom>
          <a:solidFill>
            <a:srgbClr val="494A4B"/>
          </a:solidFill>
          <a:ln/>
        </p:spPr>
        <p:txBody>
          <a:bodyPr/>
          <a:lstStyle/>
          <a:p>
            <a:endParaRPr lang="en-IN"/>
          </a:p>
        </p:txBody>
      </p:sp>
      <p:sp>
        <p:nvSpPr>
          <p:cNvPr id="6" name="Shape 3"/>
          <p:cNvSpPr/>
          <p:nvPr/>
        </p:nvSpPr>
        <p:spPr>
          <a:xfrm>
            <a:off x="6339126" y="1807964"/>
            <a:ext cx="495062" cy="495062"/>
          </a:xfrm>
          <a:prstGeom prst="roundRect">
            <a:avLst>
              <a:gd name="adj" fmla="val 6668"/>
            </a:avLst>
          </a:prstGeom>
          <a:solidFill>
            <a:srgbClr val="303132"/>
          </a:solidFill>
          <a:ln/>
        </p:spPr>
        <p:txBody>
          <a:bodyPr/>
          <a:lstStyle/>
          <a:p>
            <a:endParaRPr lang="en-IN"/>
          </a:p>
        </p:txBody>
      </p:sp>
      <p:sp>
        <p:nvSpPr>
          <p:cNvPr id="7" name="Text 4"/>
          <p:cNvSpPr/>
          <p:nvPr/>
        </p:nvSpPr>
        <p:spPr>
          <a:xfrm>
            <a:off x="6529268" y="1905476"/>
            <a:ext cx="114657" cy="300038"/>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1</a:t>
            </a:r>
            <a:endParaRPr lang="en-US" sz="2350" dirty="0"/>
          </a:p>
        </p:txBody>
      </p:sp>
      <p:sp>
        <p:nvSpPr>
          <p:cNvPr id="8" name="Text 5"/>
          <p:cNvSpPr/>
          <p:nvPr/>
        </p:nvSpPr>
        <p:spPr>
          <a:xfrm>
            <a:off x="7796927" y="1780461"/>
            <a:ext cx="3077408" cy="312539"/>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Employee Management</a:t>
            </a:r>
            <a:endParaRPr lang="en-US" sz="1950" dirty="0"/>
          </a:p>
        </p:txBody>
      </p:sp>
      <p:sp>
        <p:nvSpPr>
          <p:cNvPr id="9" name="Text 6"/>
          <p:cNvSpPr/>
          <p:nvPr/>
        </p:nvSpPr>
        <p:spPr>
          <a:xfrm>
            <a:off x="7796927" y="2224921"/>
            <a:ext cx="6063258" cy="990124"/>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EMS allows users to easily add, update, and manage employee profiles, including personal information, job details, and performance evaluations.</a:t>
            </a:r>
            <a:endParaRPr lang="en-US" sz="1700" dirty="0"/>
          </a:p>
        </p:txBody>
      </p:sp>
      <p:sp>
        <p:nvSpPr>
          <p:cNvPr id="10" name="Shape 7"/>
          <p:cNvSpPr/>
          <p:nvPr/>
        </p:nvSpPr>
        <p:spPr>
          <a:xfrm>
            <a:off x="6803708" y="4134922"/>
            <a:ext cx="770215" cy="30480"/>
          </a:xfrm>
          <a:prstGeom prst="roundRect">
            <a:avLst>
              <a:gd name="adj" fmla="val 108299"/>
            </a:avLst>
          </a:prstGeom>
          <a:solidFill>
            <a:srgbClr val="494A4B"/>
          </a:solidFill>
          <a:ln/>
        </p:spPr>
        <p:txBody>
          <a:bodyPr/>
          <a:lstStyle/>
          <a:p>
            <a:endParaRPr lang="en-IN"/>
          </a:p>
        </p:txBody>
      </p:sp>
      <p:sp>
        <p:nvSpPr>
          <p:cNvPr id="11" name="Shape 8"/>
          <p:cNvSpPr/>
          <p:nvPr/>
        </p:nvSpPr>
        <p:spPr>
          <a:xfrm>
            <a:off x="6339126" y="3902631"/>
            <a:ext cx="495062" cy="495062"/>
          </a:xfrm>
          <a:prstGeom prst="roundRect">
            <a:avLst>
              <a:gd name="adj" fmla="val 6668"/>
            </a:avLst>
          </a:prstGeom>
          <a:solidFill>
            <a:srgbClr val="303132"/>
          </a:solidFill>
          <a:ln/>
        </p:spPr>
        <p:txBody>
          <a:bodyPr/>
          <a:lstStyle/>
          <a:p>
            <a:endParaRPr lang="en-IN"/>
          </a:p>
        </p:txBody>
      </p:sp>
      <p:sp>
        <p:nvSpPr>
          <p:cNvPr id="12" name="Text 9"/>
          <p:cNvSpPr/>
          <p:nvPr/>
        </p:nvSpPr>
        <p:spPr>
          <a:xfrm>
            <a:off x="6499622" y="4000143"/>
            <a:ext cx="174069" cy="300038"/>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2</a:t>
            </a:r>
            <a:endParaRPr lang="en-US" sz="2350" dirty="0"/>
          </a:p>
        </p:txBody>
      </p:sp>
      <p:sp>
        <p:nvSpPr>
          <p:cNvPr id="13" name="Text 10"/>
          <p:cNvSpPr/>
          <p:nvPr/>
        </p:nvSpPr>
        <p:spPr>
          <a:xfrm>
            <a:off x="7796927" y="3875127"/>
            <a:ext cx="2698313" cy="312539"/>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Attendance Tracking</a:t>
            </a:r>
            <a:endParaRPr lang="en-US" sz="1950" dirty="0"/>
          </a:p>
        </p:txBody>
      </p:sp>
      <p:sp>
        <p:nvSpPr>
          <p:cNvPr id="14" name="Text 11"/>
          <p:cNvSpPr/>
          <p:nvPr/>
        </p:nvSpPr>
        <p:spPr>
          <a:xfrm>
            <a:off x="7796927" y="4319587"/>
            <a:ext cx="6063258" cy="990124"/>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The system tracks employee attendance, leave, and overtime, providing a comprehensive view of workforce utilization and productivity.</a:t>
            </a:r>
            <a:endParaRPr lang="en-US" sz="1700" dirty="0"/>
          </a:p>
        </p:txBody>
      </p:sp>
      <p:sp>
        <p:nvSpPr>
          <p:cNvPr id="15" name="Shape 12"/>
          <p:cNvSpPr/>
          <p:nvPr/>
        </p:nvSpPr>
        <p:spPr>
          <a:xfrm>
            <a:off x="6803708" y="6229588"/>
            <a:ext cx="770215" cy="30480"/>
          </a:xfrm>
          <a:prstGeom prst="roundRect">
            <a:avLst>
              <a:gd name="adj" fmla="val 108299"/>
            </a:avLst>
          </a:prstGeom>
          <a:solidFill>
            <a:srgbClr val="494A4B"/>
          </a:solidFill>
          <a:ln/>
        </p:spPr>
        <p:txBody>
          <a:bodyPr/>
          <a:lstStyle/>
          <a:p>
            <a:endParaRPr lang="en-IN"/>
          </a:p>
        </p:txBody>
      </p:sp>
      <p:sp>
        <p:nvSpPr>
          <p:cNvPr id="16" name="Shape 13"/>
          <p:cNvSpPr/>
          <p:nvPr/>
        </p:nvSpPr>
        <p:spPr>
          <a:xfrm>
            <a:off x="6339126" y="5997297"/>
            <a:ext cx="495062" cy="495062"/>
          </a:xfrm>
          <a:prstGeom prst="roundRect">
            <a:avLst>
              <a:gd name="adj" fmla="val 6668"/>
            </a:avLst>
          </a:prstGeom>
          <a:solidFill>
            <a:srgbClr val="303132"/>
          </a:solidFill>
          <a:ln/>
        </p:spPr>
        <p:txBody>
          <a:bodyPr/>
          <a:lstStyle/>
          <a:p>
            <a:endParaRPr lang="en-IN"/>
          </a:p>
        </p:txBody>
      </p:sp>
      <p:sp>
        <p:nvSpPr>
          <p:cNvPr id="17" name="Text 14"/>
          <p:cNvSpPr/>
          <p:nvPr/>
        </p:nvSpPr>
        <p:spPr>
          <a:xfrm>
            <a:off x="6499265" y="6094809"/>
            <a:ext cx="174665" cy="300038"/>
          </a:xfrm>
          <a:prstGeom prst="rect">
            <a:avLst/>
          </a:prstGeom>
          <a:noFill/>
          <a:ln/>
        </p:spPr>
        <p:txBody>
          <a:bodyPr wrap="none" lIns="0" tIns="0" rIns="0" bIns="0" rtlCol="0" anchor="t"/>
          <a:lstStyle/>
          <a:p>
            <a:pPr marL="0" indent="0" algn="ctr">
              <a:lnSpc>
                <a:spcPts val="2350"/>
              </a:lnSpc>
              <a:buNone/>
            </a:pPr>
            <a:r>
              <a:rPr lang="en-US" sz="2350" b="1" kern="0" spc="-24" dirty="0">
                <a:solidFill>
                  <a:srgbClr val="E2E6E9"/>
                </a:solidFill>
                <a:latin typeface="Montserrat Bold" pitchFamily="34" charset="0"/>
                <a:ea typeface="Montserrat Bold" pitchFamily="34" charset="-122"/>
                <a:cs typeface="Montserrat Bold" pitchFamily="34" charset="-120"/>
              </a:rPr>
              <a:t>3</a:t>
            </a:r>
            <a:endParaRPr lang="en-US" sz="2350" dirty="0"/>
          </a:p>
        </p:txBody>
      </p:sp>
      <p:sp>
        <p:nvSpPr>
          <p:cNvPr id="18" name="Text 15"/>
          <p:cNvSpPr/>
          <p:nvPr/>
        </p:nvSpPr>
        <p:spPr>
          <a:xfrm>
            <a:off x="7796927" y="5969794"/>
            <a:ext cx="2500670" cy="312539"/>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HR Workflows</a:t>
            </a:r>
            <a:endParaRPr lang="en-US" sz="1950" dirty="0"/>
          </a:p>
        </p:txBody>
      </p:sp>
      <p:sp>
        <p:nvSpPr>
          <p:cNvPr id="19" name="Text 16"/>
          <p:cNvSpPr/>
          <p:nvPr/>
        </p:nvSpPr>
        <p:spPr>
          <a:xfrm>
            <a:off x="7796927" y="6414254"/>
            <a:ext cx="6063258" cy="990124"/>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EMS automates and streamlines HR-related tasks, such as onboarding, training management, and performance reviews, improving efficiency and consistency.</a:t>
            </a:r>
            <a:endParaRPr lang="en-US" sz="1700" dirty="0"/>
          </a:p>
        </p:txBody>
      </p:sp>
      <p:sp>
        <p:nvSpPr>
          <p:cNvPr id="20" name="Rectangle 19">
            <a:extLst>
              <a:ext uri="{FF2B5EF4-FFF2-40B4-BE49-F238E27FC236}">
                <a16:creationId xmlns:a16="http://schemas.microsoft.com/office/drawing/2014/main" id="{18E44D1C-91E4-A72A-0617-08AD6D86E8D8}"/>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2120503"/>
            <a:ext cx="6231731"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Managing Employees</a:t>
            </a:r>
            <a:endParaRPr lang="en-US" sz="4400" dirty="0"/>
          </a:p>
        </p:txBody>
      </p:sp>
      <p:sp>
        <p:nvSpPr>
          <p:cNvPr id="3" name="Text 1"/>
          <p:cNvSpPr/>
          <p:nvPr/>
        </p:nvSpPr>
        <p:spPr>
          <a:xfrm>
            <a:off x="863798" y="3438763"/>
            <a:ext cx="2872978"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Employee Database</a:t>
            </a:r>
            <a:endParaRPr lang="en-US" sz="2200" dirty="0"/>
          </a:p>
        </p:txBody>
      </p:sp>
      <p:sp>
        <p:nvSpPr>
          <p:cNvPr id="4" name="Text 2"/>
          <p:cNvSpPr/>
          <p:nvPr/>
        </p:nvSpPr>
        <p:spPr>
          <a:xfrm>
            <a:off x="863798" y="4036219"/>
            <a:ext cx="3898940" cy="185082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EMS provides a centralized database to store and manage comprehensive employee records, including personal information, job details, and employment history.</a:t>
            </a:r>
            <a:endParaRPr lang="en-US" sz="1900" dirty="0"/>
          </a:p>
        </p:txBody>
      </p:sp>
      <p:sp>
        <p:nvSpPr>
          <p:cNvPr id="5" name="Text 3"/>
          <p:cNvSpPr/>
          <p:nvPr/>
        </p:nvSpPr>
        <p:spPr>
          <a:xfrm>
            <a:off x="5372576" y="3438763"/>
            <a:ext cx="3027402"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Attendance Tracking</a:t>
            </a:r>
            <a:endParaRPr lang="en-US" sz="2200" dirty="0"/>
          </a:p>
        </p:txBody>
      </p:sp>
      <p:sp>
        <p:nvSpPr>
          <p:cNvPr id="6" name="Text 4"/>
          <p:cNvSpPr/>
          <p:nvPr/>
        </p:nvSpPr>
        <p:spPr>
          <a:xfrm>
            <a:off x="5372576" y="4036219"/>
            <a:ext cx="3898940" cy="148066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system tracks employee attendance, leave, and overtime, providing real-time data on workforce utilization and productivity.</a:t>
            </a:r>
            <a:endParaRPr lang="en-US" sz="1900" dirty="0"/>
          </a:p>
        </p:txBody>
      </p:sp>
      <p:sp>
        <p:nvSpPr>
          <p:cNvPr id="7" name="Text 5"/>
          <p:cNvSpPr/>
          <p:nvPr/>
        </p:nvSpPr>
        <p:spPr>
          <a:xfrm>
            <a:off x="9881354" y="3438763"/>
            <a:ext cx="3154442" cy="350639"/>
          </a:xfrm>
          <a:prstGeom prst="rect">
            <a:avLst/>
          </a:prstGeom>
          <a:noFill/>
          <a:ln/>
        </p:spPr>
        <p:txBody>
          <a:bodyPr wrap="none" lIns="0" tIns="0" rIns="0" bIns="0" rtlCol="0" anchor="t"/>
          <a:lstStyle/>
          <a:p>
            <a:pPr marL="0" indent="0">
              <a:lnSpc>
                <a:spcPts val="2750"/>
              </a:lnSpc>
              <a:buNone/>
            </a:pPr>
            <a:r>
              <a:rPr lang="en-US" sz="2200" b="1" kern="0" spc="-22" dirty="0">
                <a:solidFill>
                  <a:srgbClr val="FFFFFF"/>
                </a:solidFill>
                <a:latin typeface="Montserrat Bold" pitchFamily="34" charset="0"/>
                <a:ea typeface="Montserrat Bold" pitchFamily="34" charset="-122"/>
                <a:cs typeface="Montserrat Bold" pitchFamily="34" charset="-120"/>
              </a:rPr>
              <a:t>Performance Reviews</a:t>
            </a:r>
            <a:endParaRPr lang="en-US" sz="2200" dirty="0"/>
          </a:p>
        </p:txBody>
      </p:sp>
      <p:sp>
        <p:nvSpPr>
          <p:cNvPr id="8" name="Text 6"/>
          <p:cNvSpPr/>
          <p:nvPr/>
        </p:nvSpPr>
        <p:spPr>
          <a:xfrm>
            <a:off x="9881354" y="4036219"/>
            <a:ext cx="3898940" cy="185082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EMS streamlines the performance review process, allowing managers to track employee goals, monitor progress, and provide feedback in a structured and organized manner.</a:t>
            </a:r>
            <a:endParaRPr lang="en-US" sz="1900" dirty="0"/>
          </a:p>
        </p:txBody>
      </p:sp>
      <p:sp>
        <p:nvSpPr>
          <p:cNvPr id="9" name="Rectangle 8">
            <a:extLst>
              <a:ext uri="{FF2B5EF4-FFF2-40B4-BE49-F238E27FC236}">
                <a16:creationId xmlns:a16="http://schemas.microsoft.com/office/drawing/2014/main" id="{679F8885-7F34-305F-10D6-8D5E26141C83}"/>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373" y="1140857"/>
            <a:ext cx="5928360" cy="600670"/>
          </a:xfrm>
          <a:prstGeom prst="rect">
            <a:avLst/>
          </a:prstGeom>
          <a:noFill/>
          <a:ln/>
        </p:spPr>
        <p:txBody>
          <a:bodyPr wrap="none" lIns="0" tIns="0" rIns="0" bIns="0" rtlCol="0" anchor="t"/>
          <a:lstStyle/>
          <a:p>
            <a:pPr marL="0" indent="0">
              <a:lnSpc>
                <a:spcPts val="4700"/>
              </a:lnSpc>
              <a:buNone/>
            </a:pPr>
            <a:r>
              <a:rPr lang="en-US" sz="3750" b="1" kern="0" spc="-38" dirty="0">
                <a:solidFill>
                  <a:srgbClr val="FFFFFF"/>
                </a:solidFill>
                <a:latin typeface="Montserrat Bold" pitchFamily="34" charset="0"/>
                <a:ea typeface="Montserrat Bold" pitchFamily="34" charset="-122"/>
                <a:cs typeface="Montserrat Bold" pitchFamily="34" charset="-120"/>
              </a:rPr>
              <a:t>Managing Departments</a:t>
            </a:r>
            <a:endParaRPr lang="en-US" sz="3750" dirty="0"/>
          </a:p>
        </p:txBody>
      </p:sp>
      <p:sp>
        <p:nvSpPr>
          <p:cNvPr id="4" name="Shape 1"/>
          <p:cNvSpPr/>
          <p:nvPr/>
        </p:nvSpPr>
        <p:spPr>
          <a:xfrm>
            <a:off x="6226373" y="2296358"/>
            <a:ext cx="475655" cy="475655"/>
          </a:xfrm>
          <a:prstGeom prst="roundRect">
            <a:avLst>
              <a:gd name="adj" fmla="val 6668"/>
            </a:avLst>
          </a:prstGeom>
          <a:solidFill>
            <a:srgbClr val="303132"/>
          </a:solidFill>
          <a:ln/>
        </p:spPr>
        <p:txBody>
          <a:bodyPr/>
          <a:lstStyle/>
          <a:p>
            <a:endParaRPr lang="en-IN"/>
          </a:p>
        </p:txBody>
      </p:sp>
      <p:sp>
        <p:nvSpPr>
          <p:cNvPr id="5" name="Text 2"/>
          <p:cNvSpPr/>
          <p:nvPr/>
        </p:nvSpPr>
        <p:spPr>
          <a:xfrm>
            <a:off x="6409134" y="2389942"/>
            <a:ext cx="110133" cy="288369"/>
          </a:xfrm>
          <a:prstGeom prst="rect">
            <a:avLst/>
          </a:prstGeom>
          <a:noFill/>
          <a:ln/>
        </p:spPr>
        <p:txBody>
          <a:bodyPr wrap="none" lIns="0" tIns="0" rIns="0" bIns="0" rtlCol="0" anchor="t"/>
          <a:lstStyle/>
          <a:p>
            <a:pPr marL="0" indent="0" algn="ctr">
              <a:lnSpc>
                <a:spcPts val="2250"/>
              </a:lnSpc>
              <a:buNone/>
            </a:pPr>
            <a:r>
              <a:rPr lang="en-US" sz="2250" b="1" kern="0" spc="-23" dirty="0">
                <a:solidFill>
                  <a:srgbClr val="E2E6E9"/>
                </a:solidFill>
                <a:latin typeface="Montserrat Bold" pitchFamily="34" charset="0"/>
                <a:ea typeface="Montserrat Bold" pitchFamily="34" charset="-122"/>
                <a:cs typeface="Montserrat Bold" pitchFamily="34" charset="-120"/>
              </a:rPr>
              <a:t>1</a:t>
            </a:r>
            <a:endParaRPr lang="en-US" sz="2250" dirty="0"/>
          </a:p>
        </p:txBody>
      </p:sp>
      <p:sp>
        <p:nvSpPr>
          <p:cNvPr id="6" name="Text 3"/>
          <p:cNvSpPr/>
          <p:nvPr/>
        </p:nvSpPr>
        <p:spPr>
          <a:xfrm>
            <a:off x="6913364" y="2296358"/>
            <a:ext cx="3039428" cy="600551"/>
          </a:xfrm>
          <a:prstGeom prst="rect">
            <a:avLst/>
          </a:prstGeom>
          <a:noFill/>
          <a:ln/>
        </p:spPr>
        <p:txBody>
          <a:bodyPr wrap="square" lIns="0" tIns="0" rIns="0" bIns="0" rtlCol="0" anchor="t"/>
          <a:lstStyle/>
          <a:p>
            <a:pPr marL="0" indent="0">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Organizational Structure</a:t>
            </a:r>
            <a:endParaRPr lang="en-US" sz="1850" dirty="0"/>
          </a:p>
        </p:txBody>
      </p:sp>
      <p:sp>
        <p:nvSpPr>
          <p:cNvPr id="7" name="Text 4"/>
          <p:cNvSpPr/>
          <p:nvPr/>
        </p:nvSpPr>
        <p:spPr>
          <a:xfrm>
            <a:off x="6913364" y="3023711"/>
            <a:ext cx="3039428" cy="1268730"/>
          </a:xfrm>
          <a:prstGeom prst="rect">
            <a:avLst/>
          </a:prstGeom>
          <a:noFill/>
          <a:ln/>
        </p:spPr>
        <p:txBody>
          <a:bodyPr wrap="square" lIns="0" tIns="0" rIns="0" bIns="0" rtlCol="0" anchor="t"/>
          <a:lstStyle/>
          <a:p>
            <a:pPr marL="0" indent="0">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EMS enables users to define and manage the organizational hierarchy, including departments, teams, and reporting structures.</a:t>
            </a:r>
            <a:endParaRPr lang="en-US" sz="1650" dirty="0"/>
          </a:p>
        </p:txBody>
      </p:sp>
      <p:sp>
        <p:nvSpPr>
          <p:cNvPr id="8" name="Shape 5"/>
          <p:cNvSpPr/>
          <p:nvPr/>
        </p:nvSpPr>
        <p:spPr>
          <a:xfrm>
            <a:off x="10164128" y="2296358"/>
            <a:ext cx="475655" cy="475655"/>
          </a:xfrm>
          <a:prstGeom prst="roundRect">
            <a:avLst>
              <a:gd name="adj" fmla="val 6668"/>
            </a:avLst>
          </a:prstGeom>
          <a:solidFill>
            <a:srgbClr val="303132"/>
          </a:solidFill>
          <a:ln/>
        </p:spPr>
        <p:txBody>
          <a:bodyPr/>
          <a:lstStyle/>
          <a:p>
            <a:endParaRPr lang="en-IN"/>
          </a:p>
        </p:txBody>
      </p:sp>
      <p:sp>
        <p:nvSpPr>
          <p:cNvPr id="9" name="Text 6"/>
          <p:cNvSpPr/>
          <p:nvPr/>
        </p:nvSpPr>
        <p:spPr>
          <a:xfrm>
            <a:off x="10318313" y="2389942"/>
            <a:ext cx="167283" cy="288369"/>
          </a:xfrm>
          <a:prstGeom prst="rect">
            <a:avLst/>
          </a:prstGeom>
          <a:noFill/>
          <a:ln/>
        </p:spPr>
        <p:txBody>
          <a:bodyPr wrap="none" lIns="0" tIns="0" rIns="0" bIns="0" rtlCol="0" anchor="t"/>
          <a:lstStyle/>
          <a:p>
            <a:pPr marL="0" indent="0" algn="ctr">
              <a:lnSpc>
                <a:spcPts val="2250"/>
              </a:lnSpc>
              <a:buNone/>
            </a:pPr>
            <a:r>
              <a:rPr lang="en-US" sz="2250" b="1" kern="0" spc="-23" dirty="0">
                <a:solidFill>
                  <a:srgbClr val="E2E6E9"/>
                </a:solidFill>
                <a:latin typeface="Montserrat Bold" pitchFamily="34" charset="0"/>
                <a:ea typeface="Montserrat Bold" pitchFamily="34" charset="-122"/>
                <a:cs typeface="Montserrat Bold" pitchFamily="34" charset="-120"/>
              </a:rPr>
              <a:t>2</a:t>
            </a:r>
            <a:endParaRPr lang="en-US" sz="2250" dirty="0"/>
          </a:p>
        </p:txBody>
      </p:sp>
      <p:sp>
        <p:nvSpPr>
          <p:cNvPr id="10" name="Text 7"/>
          <p:cNvSpPr/>
          <p:nvPr/>
        </p:nvSpPr>
        <p:spPr>
          <a:xfrm>
            <a:off x="10851118" y="2296358"/>
            <a:ext cx="2469237" cy="300276"/>
          </a:xfrm>
          <a:prstGeom prst="rect">
            <a:avLst/>
          </a:prstGeom>
          <a:noFill/>
          <a:ln/>
        </p:spPr>
        <p:txBody>
          <a:bodyPr wrap="none" lIns="0" tIns="0" rIns="0" bIns="0" rtlCol="0" anchor="t"/>
          <a:lstStyle/>
          <a:p>
            <a:pPr marL="0" indent="0">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Resource Allocation</a:t>
            </a:r>
            <a:endParaRPr lang="en-US" sz="1850" dirty="0"/>
          </a:p>
        </p:txBody>
      </p:sp>
      <p:sp>
        <p:nvSpPr>
          <p:cNvPr id="11" name="Text 8"/>
          <p:cNvSpPr/>
          <p:nvPr/>
        </p:nvSpPr>
        <p:spPr>
          <a:xfrm>
            <a:off x="10851118" y="2723436"/>
            <a:ext cx="3039428" cy="1585912"/>
          </a:xfrm>
          <a:prstGeom prst="rect">
            <a:avLst/>
          </a:prstGeom>
          <a:noFill/>
          <a:ln/>
        </p:spPr>
        <p:txBody>
          <a:bodyPr wrap="square" lIns="0" tIns="0" rIns="0" bIns="0" rtlCol="0" anchor="t"/>
          <a:lstStyle/>
          <a:p>
            <a:pPr marL="0" indent="0">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The system allows managers to efficiently allocate and manage resources, such as employees and equipment, across different departments and projects.</a:t>
            </a:r>
            <a:endParaRPr lang="en-US" sz="1650" dirty="0"/>
          </a:p>
        </p:txBody>
      </p:sp>
      <p:sp>
        <p:nvSpPr>
          <p:cNvPr id="12" name="Shape 9"/>
          <p:cNvSpPr/>
          <p:nvPr/>
        </p:nvSpPr>
        <p:spPr>
          <a:xfrm>
            <a:off x="6226373" y="4758452"/>
            <a:ext cx="475655" cy="475655"/>
          </a:xfrm>
          <a:prstGeom prst="roundRect">
            <a:avLst>
              <a:gd name="adj" fmla="val 6668"/>
            </a:avLst>
          </a:prstGeom>
          <a:solidFill>
            <a:srgbClr val="303132"/>
          </a:solidFill>
          <a:ln/>
        </p:spPr>
        <p:txBody>
          <a:bodyPr/>
          <a:lstStyle/>
          <a:p>
            <a:endParaRPr lang="en-IN"/>
          </a:p>
        </p:txBody>
      </p:sp>
      <p:sp>
        <p:nvSpPr>
          <p:cNvPr id="13" name="Text 10"/>
          <p:cNvSpPr/>
          <p:nvPr/>
        </p:nvSpPr>
        <p:spPr>
          <a:xfrm>
            <a:off x="6380202" y="4852035"/>
            <a:ext cx="167878" cy="288369"/>
          </a:xfrm>
          <a:prstGeom prst="rect">
            <a:avLst/>
          </a:prstGeom>
          <a:noFill/>
          <a:ln/>
        </p:spPr>
        <p:txBody>
          <a:bodyPr wrap="none" lIns="0" tIns="0" rIns="0" bIns="0" rtlCol="0" anchor="t"/>
          <a:lstStyle/>
          <a:p>
            <a:pPr marL="0" indent="0" algn="ctr">
              <a:lnSpc>
                <a:spcPts val="2250"/>
              </a:lnSpc>
              <a:buNone/>
            </a:pPr>
            <a:r>
              <a:rPr lang="en-US" sz="2250" b="1" kern="0" spc="-23" dirty="0">
                <a:solidFill>
                  <a:srgbClr val="E2E6E9"/>
                </a:solidFill>
                <a:latin typeface="Montserrat Bold" pitchFamily="34" charset="0"/>
                <a:ea typeface="Montserrat Bold" pitchFamily="34" charset="-122"/>
                <a:cs typeface="Montserrat Bold" pitchFamily="34" charset="-120"/>
              </a:rPr>
              <a:t>3</a:t>
            </a:r>
            <a:endParaRPr lang="en-US" sz="2250" dirty="0"/>
          </a:p>
        </p:txBody>
      </p:sp>
      <p:sp>
        <p:nvSpPr>
          <p:cNvPr id="14" name="Text 11"/>
          <p:cNvSpPr/>
          <p:nvPr/>
        </p:nvSpPr>
        <p:spPr>
          <a:xfrm>
            <a:off x="6913364" y="4758452"/>
            <a:ext cx="3039428" cy="600551"/>
          </a:xfrm>
          <a:prstGeom prst="rect">
            <a:avLst/>
          </a:prstGeom>
          <a:noFill/>
          <a:ln/>
        </p:spPr>
        <p:txBody>
          <a:bodyPr wrap="square" lIns="0" tIns="0" rIns="0" bIns="0" rtlCol="0" anchor="t"/>
          <a:lstStyle/>
          <a:p>
            <a:pPr marL="0" indent="0">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Interdepartmental Collaboration</a:t>
            </a:r>
            <a:endParaRPr lang="en-US" sz="1850" dirty="0"/>
          </a:p>
        </p:txBody>
      </p:sp>
      <p:sp>
        <p:nvSpPr>
          <p:cNvPr id="15" name="Text 12"/>
          <p:cNvSpPr/>
          <p:nvPr/>
        </p:nvSpPr>
        <p:spPr>
          <a:xfrm>
            <a:off x="6913364" y="5485805"/>
            <a:ext cx="3039428" cy="1585912"/>
          </a:xfrm>
          <a:prstGeom prst="rect">
            <a:avLst/>
          </a:prstGeom>
          <a:noFill/>
          <a:ln/>
        </p:spPr>
        <p:txBody>
          <a:bodyPr wrap="square" lIns="0" tIns="0" rIns="0" bIns="0" rtlCol="0" anchor="t"/>
          <a:lstStyle/>
          <a:p>
            <a:pPr marL="0" indent="0">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EMS fosters collaboration and communication between departments, enabling seamless sharing of information, resources, and best practices.</a:t>
            </a:r>
            <a:endParaRPr lang="en-US" sz="1650" dirty="0"/>
          </a:p>
        </p:txBody>
      </p:sp>
      <p:sp>
        <p:nvSpPr>
          <p:cNvPr id="16" name="Shape 13"/>
          <p:cNvSpPr/>
          <p:nvPr/>
        </p:nvSpPr>
        <p:spPr>
          <a:xfrm>
            <a:off x="10164128" y="4758452"/>
            <a:ext cx="475655" cy="475655"/>
          </a:xfrm>
          <a:prstGeom prst="roundRect">
            <a:avLst>
              <a:gd name="adj" fmla="val 6668"/>
            </a:avLst>
          </a:prstGeom>
          <a:solidFill>
            <a:srgbClr val="303132"/>
          </a:solidFill>
          <a:ln/>
        </p:spPr>
        <p:txBody>
          <a:bodyPr/>
          <a:lstStyle/>
          <a:p>
            <a:endParaRPr lang="en-IN"/>
          </a:p>
        </p:txBody>
      </p:sp>
      <p:sp>
        <p:nvSpPr>
          <p:cNvPr id="17" name="Text 14"/>
          <p:cNvSpPr/>
          <p:nvPr/>
        </p:nvSpPr>
        <p:spPr>
          <a:xfrm>
            <a:off x="10304026" y="4852035"/>
            <a:ext cx="195739" cy="288369"/>
          </a:xfrm>
          <a:prstGeom prst="rect">
            <a:avLst/>
          </a:prstGeom>
          <a:noFill/>
          <a:ln/>
        </p:spPr>
        <p:txBody>
          <a:bodyPr wrap="none" lIns="0" tIns="0" rIns="0" bIns="0" rtlCol="0" anchor="t"/>
          <a:lstStyle/>
          <a:p>
            <a:pPr marL="0" indent="0" algn="ctr">
              <a:lnSpc>
                <a:spcPts val="2250"/>
              </a:lnSpc>
              <a:buNone/>
            </a:pPr>
            <a:r>
              <a:rPr lang="en-US" sz="2250" b="1" kern="0" spc="-23" dirty="0">
                <a:solidFill>
                  <a:srgbClr val="E2E6E9"/>
                </a:solidFill>
                <a:latin typeface="Montserrat Bold" pitchFamily="34" charset="0"/>
                <a:ea typeface="Montserrat Bold" pitchFamily="34" charset="-122"/>
                <a:cs typeface="Montserrat Bold" pitchFamily="34" charset="-120"/>
              </a:rPr>
              <a:t>4</a:t>
            </a:r>
            <a:endParaRPr lang="en-US" sz="2250" dirty="0"/>
          </a:p>
        </p:txBody>
      </p:sp>
      <p:sp>
        <p:nvSpPr>
          <p:cNvPr id="18" name="Text 15"/>
          <p:cNvSpPr/>
          <p:nvPr/>
        </p:nvSpPr>
        <p:spPr>
          <a:xfrm>
            <a:off x="10851118" y="4758452"/>
            <a:ext cx="2993469" cy="300276"/>
          </a:xfrm>
          <a:prstGeom prst="rect">
            <a:avLst/>
          </a:prstGeom>
          <a:noFill/>
          <a:ln/>
        </p:spPr>
        <p:txBody>
          <a:bodyPr wrap="none" lIns="0" tIns="0" rIns="0" bIns="0" rtlCol="0" anchor="t"/>
          <a:lstStyle/>
          <a:p>
            <a:pPr marL="0" indent="0">
              <a:lnSpc>
                <a:spcPts val="2350"/>
              </a:lnSpc>
              <a:buNone/>
            </a:pPr>
            <a:r>
              <a:rPr lang="en-US" sz="1850" b="1" kern="0" spc="-19" dirty="0">
                <a:solidFill>
                  <a:srgbClr val="E2E6E9"/>
                </a:solidFill>
                <a:latin typeface="Montserrat Bold" pitchFamily="34" charset="0"/>
                <a:ea typeface="Montserrat Bold" pitchFamily="34" charset="-122"/>
                <a:cs typeface="Montserrat Bold" pitchFamily="34" charset="-120"/>
              </a:rPr>
              <a:t>Reporting and Analytics</a:t>
            </a:r>
            <a:endParaRPr lang="en-US" sz="1850" dirty="0"/>
          </a:p>
        </p:txBody>
      </p:sp>
      <p:sp>
        <p:nvSpPr>
          <p:cNvPr id="19" name="Text 16"/>
          <p:cNvSpPr/>
          <p:nvPr/>
        </p:nvSpPr>
        <p:spPr>
          <a:xfrm>
            <a:off x="10851118" y="5185529"/>
            <a:ext cx="3039428" cy="1903095"/>
          </a:xfrm>
          <a:prstGeom prst="rect">
            <a:avLst/>
          </a:prstGeom>
          <a:noFill/>
          <a:ln/>
        </p:spPr>
        <p:txBody>
          <a:bodyPr wrap="square" lIns="0" tIns="0" rIns="0" bIns="0" rtlCol="0" anchor="t"/>
          <a:lstStyle/>
          <a:p>
            <a:pPr marL="0" indent="0">
              <a:lnSpc>
                <a:spcPts val="2450"/>
              </a:lnSpc>
              <a:buNone/>
            </a:pPr>
            <a:r>
              <a:rPr lang="en-US" sz="1650" dirty="0">
                <a:solidFill>
                  <a:srgbClr val="E2E6E9"/>
                </a:solidFill>
                <a:latin typeface="Source Sans Pro" pitchFamily="34" charset="0"/>
                <a:ea typeface="Source Sans Pro" pitchFamily="34" charset="-122"/>
                <a:cs typeface="Source Sans Pro" pitchFamily="34" charset="-120"/>
              </a:rPr>
              <a:t>The system provides comprehensive reporting and analytics capabilities, allowing managers to gain insights into departmental performance and identify areas for improvement.</a:t>
            </a:r>
            <a:endParaRPr lang="en-US" sz="1650" dirty="0"/>
          </a:p>
        </p:txBody>
      </p:sp>
      <p:sp>
        <p:nvSpPr>
          <p:cNvPr id="20" name="Rectangle 19">
            <a:extLst>
              <a:ext uri="{FF2B5EF4-FFF2-40B4-BE49-F238E27FC236}">
                <a16:creationId xmlns:a16="http://schemas.microsoft.com/office/drawing/2014/main" id="{AC20CD14-0BB6-060E-8F54-A438E61029CD}"/>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7920" y="625793"/>
            <a:ext cx="4750832" cy="593765"/>
          </a:xfrm>
          <a:prstGeom prst="rect">
            <a:avLst/>
          </a:prstGeom>
          <a:noFill/>
          <a:ln/>
        </p:spPr>
        <p:txBody>
          <a:bodyPr wrap="none" lIns="0" tIns="0" rIns="0" bIns="0" rtlCol="0" anchor="t"/>
          <a:lstStyle/>
          <a:p>
            <a:pPr marL="0" indent="0">
              <a:lnSpc>
                <a:spcPts val="4650"/>
              </a:lnSpc>
              <a:buNone/>
            </a:pPr>
            <a:r>
              <a:rPr lang="en-US" sz="3700" b="1" kern="0" spc="-37" dirty="0">
                <a:solidFill>
                  <a:srgbClr val="FFFFFF"/>
                </a:solidFill>
                <a:latin typeface="Montserrat Bold" pitchFamily="34" charset="0"/>
                <a:ea typeface="Montserrat Bold" pitchFamily="34" charset="-122"/>
                <a:cs typeface="Montserrat Bold" pitchFamily="34" charset="-120"/>
              </a:rPr>
              <a:t>HR-related Tasks</a:t>
            </a:r>
            <a:endParaRPr lang="en-US" sz="3700" dirty="0"/>
          </a:p>
        </p:txBody>
      </p:sp>
      <p:pic>
        <p:nvPicPr>
          <p:cNvPr id="4" name="Image 1" descr="preencoded.png"/>
          <p:cNvPicPr>
            <a:picLocks noChangeAspect="1"/>
          </p:cNvPicPr>
          <p:nvPr/>
        </p:nvPicPr>
        <p:blipFill>
          <a:blip r:embed="rId4"/>
          <a:stretch>
            <a:fillRect/>
          </a:stretch>
        </p:blipFill>
        <p:spPr>
          <a:xfrm>
            <a:off x="6217920" y="1533049"/>
            <a:ext cx="522565" cy="522565"/>
          </a:xfrm>
          <a:prstGeom prst="rect">
            <a:avLst/>
          </a:prstGeom>
        </p:spPr>
      </p:pic>
      <p:sp>
        <p:nvSpPr>
          <p:cNvPr id="5" name="Text 1"/>
          <p:cNvSpPr/>
          <p:nvPr/>
        </p:nvSpPr>
        <p:spPr>
          <a:xfrm>
            <a:off x="6217920" y="2264569"/>
            <a:ext cx="2418040" cy="296823"/>
          </a:xfrm>
          <a:prstGeom prst="rect">
            <a:avLst/>
          </a:prstGeom>
          <a:noFill/>
          <a:ln/>
        </p:spPr>
        <p:txBody>
          <a:bodyPr wrap="none" lIns="0" tIns="0" rIns="0" bIns="0" rtlCol="0" anchor="t"/>
          <a:lstStyle/>
          <a:p>
            <a:pPr marL="0" indent="0" algn="l">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Leave Management</a:t>
            </a:r>
            <a:endParaRPr lang="en-US" sz="1850" dirty="0"/>
          </a:p>
        </p:txBody>
      </p:sp>
      <p:sp>
        <p:nvSpPr>
          <p:cNvPr id="6" name="Text 2"/>
          <p:cNvSpPr/>
          <p:nvPr/>
        </p:nvSpPr>
        <p:spPr>
          <a:xfrm>
            <a:off x="6217920" y="2686764"/>
            <a:ext cx="3683675" cy="1254442"/>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EMS streamlines the onboarding process, ensuring new hires are properly integrated into the organization and have access to all necessary resources.</a:t>
            </a:r>
            <a:endParaRPr lang="en-US" sz="1600" dirty="0"/>
          </a:p>
        </p:txBody>
      </p:sp>
      <p:pic>
        <p:nvPicPr>
          <p:cNvPr id="7" name="Image 2" descr="preencoded.png"/>
          <p:cNvPicPr>
            <a:picLocks noChangeAspect="1"/>
          </p:cNvPicPr>
          <p:nvPr/>
        </p:nvPicPr>
        <p:blipFill>
          <a:blip r:embed="rId5"/>
          <a:stretch>
            <a:fillRect/>
          </a:stretch>
        </p:blipFill>
        <p:spPr>
          <a:xfrm>
            <a:off x="10215086" y="1533049"/>
            <a:ext cx="522565" cy="522565"/>
          </a:xfrm>
          <a:prstGeom prst="rect">
            <a:avLst/>
          </a:prstGeom>
        </p:spPr>
      </p:pic>
      <p:sp>
        <p:nvSpPr>
          <p:cNvPr id="8" name="Text 3"/>
          <p:cNvSpPr/>
          <p:nvPr/>
        </p:nvSpPr>
        <p:spPr>
          <a:xfrm>
            <a:off x="10215086" y="2264569"/>
            <a:ext cx="3584734" cy="296823"/>
          </a:xfrm>
          <a:prstGeom prst="rect">
            <a:avLst/>
          </a:prstGeom>
          <a:noFill/>
          <a:ln/>
        </p:spPr>
        <p:txBody>
          <a:bodyPr wrap="none" lIns="0" tIns="0" rIns="0" bIns="0" rtlCol="0" anchor="t"/>
          <a:lstStyle/>
          <a:p>
            <a:pPr marL="0" indent="0" algn="l">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Advance Salary Management</a:t>
            </a:r>
            <a:endParaRPr lang="en-US" sz="1850" dirty="0"/>
          </a:p>
        </p:txBody>
      </p:sp>
      <p:sp>
        <p:nvSpPr>
          <p:cNvPr id="9" name="Text 4"/>
          <p:cNvSpPr/>
          <p:nvPr/>
        </p:nvSpPr>
        <p:spPr>
          <a:xfrm>
            <a:off x="10215086" y="2686764"/>
            <a:ext cx="3683794" cy="1568053"/>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The system helps HR professionals manage and track employee training programs, ensuring all personnel are equipped with the necessary skills and knowledge.</a:t>
            </a:r>
            <a:endParaRPr lang="en-US" sz="1600" dirty="0"/>
          </a:p>
        </p:txBody>
      </p:sp>
      <p:pic>
        <p:nvPicPr>
          <p:cNvPr id="10" name="Image 3" descr="preencoded.png"/>
          <p:cNvPicPr>
            <a:picLocks noChangeAspect="1"/>
          </p:cNvPicPr>
          <p:nvPr/>
        </p:nvPicPr>
        <p:blipFill>
          <a:blip r:embed="rId6"/>
          <a:stretch>
            <a:fillRect/>
          </a:stretch>
        </p:blipFill>
        <p:spPr>
          <a:xfrm>
            <a:off x="6217920" y="4881920"/>
            <a:ext cx="522565" cy="522565"/>
          </a:xfrm>
          <a:prstGeom prst="rect">
            <a:avLst/>
          </a:prstGeom>
        </p:spPr>
      </p:pic>
      <p:sp>
        <p:nvSpPr>
          <p:cNvPr id="11" name="Text 5"/>
          <p:cNvSpPr/>
          <p:nvPr/>
        </p:nvSpPr>
        <p:spPr>
          <a:xfrm>
            <a:off x="6217920" y="5613440"/>
            <a:ext cx="2916674" cy="296823"/>
          </a:xfrm>
          <a:prstGeom prst="rect">
            <a:avLst/>
          </a:prstGeom>
          <a:noFill/>
          <a:ln/>
        </p:spPr>
        <p:txBody>
          <a:bodyPr wrap="none" lIns="0" tIns="0" rIns="0" bIns="0" rtlCol="0" anchor="t"/>
          <a:lstStyle/>
          <a:p>
            <a:pPr marL="0" indent="0" algn="l">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Benefits Administration</a:t>
            </a:r>
            <a:endParaRPr lang="en-US" sz="1850" dirty="0"/>
          </a:p>
        </p:txBody>
      </p:sp>
      <p:sp>
        <p:nvSpPr>
          <p:cNvPr id="12" name="Text 6"/>
          <p:cNvSpPr/>
          <p:nvPr/>
        </p:nvSpPr>
        <p:spPr>
          <a:xfrm>
            <a:off x="6217920" y="6035635"/>
            <a:ext cx="3683675" cy="1568053"/>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EMS simplifies the management of employee benefits, such as health insurance, retirement plans, and leave policies, ensuring compliance and employee satisfaction.</a:t>
            </a:r>
            <a:endParaRPr lang="en-US" sz="1600" dirty="0"/>
          </a:p>
        </p:txBody>
      </p:sp>
      <p:pic>
        <p:nvPicPr>
          <p:cNvPr id="13" name="Image 4" descr="preencoded.png"/>
          <p:cNvPicPr>
            <a:picLocks noChangeAspect="1"/>
          </p:cNvPicPr>
          <p:nvPr/>
        </p:nvPicPr>
        <p:blipFill>
          <a:blip r:embed="rId7"/>
          <a:stretch>
            <a:fillRect/>
          </a:stretch>
        </p:blipFill>
        <p:spPr>
          <a:xfrm>
            <a:off x="10215086" y="4881920"/>
            <a:ext cx="522565" cy="522565"/>
          </a:xfrm>
          <a:prstGeom prst="rect">
            <a:avLst/>
          </a:prstGeom>
        </p:spPr>
      </p:pic>
      <p:sp>
        <p:nvSpPr>
          <p:cNvPr id="14" name="Text 7"/>
          <p:cNvSpPr/>
          <p:nvPr/>
        </p:nvSpPr>
        <p:spPr>
          <a:xfrm>
            <a:off x="10215086" y="5613440"/>
            <a:ext cx="2375416" cy="296823"/>
          </a:xfrm>
          <a:prstGeom prst="rect">
            <a:avLst/>
          </a:prstGeom>
          <a:noFill/>
          <a:ln/>
        </p:spPr>
        <p:txBody>
          <a:bodyPr wrap="none" lIns="0" tIns="0" rIns="0" bIns="0" rtlCol="0" anchor="t"/>
          <a:lstStyle/>
          <a:p>
            <a:pPr marL="0" indent="0" algn="l">
              <a:lnSpc>
                <a:spcPts val="2300"/>
              </a:lnSpc>
              <a:buNone/>
            </a:pPr>
            <a:r>
              <a:rPr lang="en-US" sz="1850" b="1" kern="0" spc="-19" dirty="0">
                <a:solidFill>
                  <a:srgbClr val="E2E6E9"/>
                </a:solidFill>
                <a:latin typeface="Montserrat Bold" pitchFamily="34" charset="0"/>
                <a:ea typeface="Montserrat Bold" pitchFamily="34" charset="-122"/>
                <a:cs typeface="Montserrat Bold" pitchFamily="34" charset="-120"/>
              </a:rPr>
              <a:t>HR Analytics</a:t>
            </a:r>
            <a:endParaRPr lang="en-US" sz="1850" dirty="0"/>
          </a:p>
        </p:txBody>
      </p:sp>
      <p:sp>
        <p:nvSpPr>
          <p:cNvPr id="15" name="Text 8"/>
          <p:cNvSpPr/>
          <p:nvPr/>
        </p:nvSpPr>
        <p:spPr>
          <a:xfrm>
            <a:off x="10215086" y="6035635"/>
            <a:ext cx="3683794" cy="1568053"/>
          </a:xfrm>
          <a:prstGeom prst="rect">
            <a:avLst/>
          </a:prstGeom>
          <a:noFill/>
          <a:ln/>
        </p:spPr>
        <p:txBody>
          <a:bodyPr wrap="square" lIns="0" tIns="0" rIns="0" bIns="0" rtlCol="0" anchor="t"/>
          <a:lstStyle/>
          <a:p>
            <a:pPr marL="0" indent="0" algn="l">
              <a:lnSpc>
                <a:spcPts val="2450"/>
              </a:lnSpc>
              <a:buNone/>
            </a:pPr>
            <a:r>
              <a:rPr lang="en-US" sz="1600" dirty="0">
                <a:solidFill>
                  <a:srgbClr val="E2E6E9"/>
                </a:solidFill>
                <a:latin typeface="Source Sans Pro" pitchFamily="34" charset="0"/>
                <a:ea typeface="Source Sans Pro" pitchFamily="34" charset="-122"/>
                <a:cs typeface="Source Sans Pro" pitchFamily="34" charset="-120"/>
              </a:rPr>
              <a:t>The system provides robust reporting and analytics capabilities, enabling HR professionals to make data-driven decisions and identify areas for improvement.</a:t>
            </a:r>
            <a:endParaRPr lang="en-US" sz="1600" dirty="0"/>
          </a:p>
        </p:txBody>
      </p:sp>
      <p:sp>
        <p:nvSpPr>
          <p:cNvPr id="16" name="Rectangle 15">
            <a:extLst>
              <a:ext uri="{FF2B5EF4-FFF2-40B4-BE49-F238E27FC236}">
                <a16:creationId xmlns:a16="http://schemas.microsoft.com/office/drawing/2014/main" id="{66198840-2E66-3139-21AF-1E3C0177F4FC}"/>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7956" y="957263"/>
            <a:ext cx="5911691" cy="639604"/>
          </a:xfrm>
          <a:prstGeom prst="rect">
            <a:avLst/>
          </a:prstGeom>
          <a:noFill/>
          <a:ln/>
        </p:spPr>
        <p:txBody>
          <a:bodyPr wrap="none" lIns="0" tIns="0" rIns="0" bIns="0" rtlCol="0" anchor="t"/>
          <a:lstStyle/>
          <a:p>
            <a:pPr marL="0" indent="0">
              <a:lnSpc>
                <a:spcPts val="5000"/>
              </a:lnSpc>
              <a:buNone/>
            </a:pPr>
            <a:r>
              <a:rPr lang="en-US" sz="4000" b="1" kern="0" spc="-40" dirty="0">
                <a:solidFill>
                  <a:srgbClr val="FFFFFF"/>
                </a:solidFill>
                <a:latin typeface="Montserrat Bold" pitchFamily="34" charset="0"/>
                <a:ea typeface="Montserrat Bold" pitchFamily="34" charset="-122"/>
                <a:cs typeface="Montserrat Bold" pitchFamily="34" charset="-120"/>
              </a:rPr>
              <a:t>User-friendly Interface</a:t>
            </a:r>
            <a:endParaRPr lang="en-US" sz="4000" dirty="0"/>
          </a:p>
        </p:txBody>
      </p:sp>
      <p:sp>
        <p:nvSpPr>
          <p:cNvPr id="4" name="Shape 1"/>
          <p:cNvSpPr/>
          <p:nvPr/>
        </p:nvSpPr>
        <p:spPr>
          <a:xfrm>
            <a:off x="787956" y="2187773"/>
            <a:ext cx="506492" cy="506492"/>
          </a:xfrm>
          <a:prstGeom prst="roundRect">
            <a:avLst>
              <a:gd name="adj" fmla="val 6668"/>
            </a:avLst>
          </a:prstGeom>
          <a:solidFill>
            <a:srgbClr val="303132"/>
          </a:solidFill>
          <a:ln/>
        </p:spPr>
        <p:txBody>
          <a:bodyPr/>
          <a:lstStyle/>
          <a:p>
            <a:endParaRPr lang="en-IN"/>
          </a:p>
        </p:txBody>
      </p:sp>
      <p:sp>
        <p:nvSpPr>
          <p:cNvPr id="5" name="Text 2"/>
          <p:cNvSpPr/>
          <p:nvPr/>
        </p:nvSpPr>
        <p:spPr>
          <a:xfrm>
            <a:off x="982504" y="2287429"/>
            <a:ext cx="117277" cy="307062"/>
          </a:xfrm>
          <a:prstGeom prst="rect">
            <a:avLst/>
          </a:prstGeom>
          <a:noFill/>
          <a:ln/>
        </p:spPr>
        <p:txBody>
          <a:bodyPr wrap="none" lIns="0" tIns="0" rIns="0" bIns="0" rtlCol="0" anchor="t"/>
          <a:lstStyle/>
          <a:p>
            <a:pPr marL="0" indent="0" algn="ctr">
              <a:lnSpc>
                <a:spcPts val="2400"/>
              </a:lnSpc>
              <a:buNone/>
            </a:pPr>
            <a:r>
              <a:rPr lang="en-US" sz="2400" b="1" kern="0" spc="-24" dirty="0">
                <a:solidFill>
                  <a:srgbClr val="E2E6E9"/>
                </a:solidFill>
                <a:latin typeface="Montserrat Bold" pitchFamily="34" charset="0"/>
                <a:ea typeface="Montserrat Bold" pitchFamily="34" charset="-122"/>
                <a:cs typeface="Montserrat Bold" pitchFamily="34" charset="-120"/>
              </a:rPr>
              <a:t>1</a:t>
            </a:r>
            <a:endParaRPr lang="en-US" sz="2400" dirty="0"/>
          </a:p>
        </p:txBody>
      </p:sp>
      <p:sp>
        <p:nvSpPr>
          <p:cNvPr id="6" name="Text 3"/>
          <p:cNvSpPr/>
          <p:nvPr/>
        </p:nvSpPr>
        <p:spPr>
          <a:xfrm>
            <a:off x="1519595" y="2187773"/>
            <a:ext cx="2605564" cy="319802"/>
          </a:xfrm>
          <a:prstGeom prst="rect">
            <a:avLst/>
          </a:prstGeom>
          <a:noFill/>
          <a:ln/>
        </p:spPr>
        <p:txBody>
          <a:bodyPr wrap="none" lIns="0" tIns="0" rIns="0" bIns="0" rtlCol="0" anchor="t"/>
          <a:lstStyle/>
          <a:p>
            <a:pPr marL="0" indent="0">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Intuitive Navigation</a:t>
            </a:r>
            <a:endParaRPr lang="en-US" sz="2000" dirty="0"/>
          </a:p>
        </p:txBody>
      </p:sp>
      <p:sp>
        <p:nvSpPr>
          <p:cNvPr id="7" name="Text 4"/>
          <p:cNvSpPr/>
          <p:nvPr/>
        </p:nvSpPr>
        <p:spPr>
          <a:xfrm>
            <a:off x="1519595" y="2642592"/>
            <a:ext cx="2939891" cy="2025968"/>
          </a:xfrm>
          <a:prstGeom prst="rect">
            <a:avLst/>
          </a:prstGeom>
          <a:noFill/>
          <a:ln/>
        </p:spPr>
        <p:txBody>
          <a:bodyPr wrap="square" lIns="0" tIns="0" rIns="0" bIns="0" rtlCol="0" anchor="t"/>
          <a:lstStyle/>
          <a:p>
            <a:pPr marL="0" indent="0">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EMS features a modern and intuitive user interface, with clear and well-organized menus, making it easy for users to access the information and functionalities they need.</a:t>
            </a:r>
            <a:endParaRPr lang="en-US" sz="1750" dirty="0"/>
          </a:p>
        </p:txBody>
      </p:sp>
      <p:sp>
        <p:nvSpPr>
          <p:cNvPr id="8" name="Shape 5"/>
          <p:cNvSpPr/>
          <p:nvPr/>
        </p:nvSpPr>
        <p:spPr>
          <a:xfrm>
            <a:off x="4684633" y="2187773"/>
            <a:ext cx="506492" cy="506492"/>
          </a:xfrm>
          <a:prstGeom prst="roundRect">
            <a:avLst>
              <a:gd name="adj" fmla="val 6668"/>
            </a:avLst>
          </a:prstGeom>
          <a:solidFill>
            <a:srgbClr val="303132"/>
          </a:solidFill>
          <a:ln/>
        </p:spPr>
        <p:txBody>
          <a:bodyPr/>
          <a:lstStyle/>
          <a:p>
            <a:endParaRPr lang="en-IN"/>
          </a:p>
        </p:txBody>
      </p:sp>
      <p:sp>
        <p:nvSpPr>
          <p:cNvPr id="9" name="Text 6"/>
          <p:cNvSpPr/>
          <p:nvPr/>
        </p:nvSpPr>
        <p:spPr>
          <a:xfrm>
            <a:off x="4848820" y="2287429"/>
            <a:ext cx="178118" cy="307062"/>
          </a:xfrm>
          <a:prstGeom prst="rect">
            <a:avLst/>
          </a:prstGeom>
          <a:noFill/>
          <a:ln/>
        </p:spPr>
        <p:txBody>
          <a:bodyPr wrap="none" lIns="0" tIns="0" rIns="0" bIns="0" rtlCol="0" anchor="t"/>
          <a:lstStyle/>
          <a:p>
            <a:pPr marL="0" indent="0" algn="ctr">
              <a:lnSpc>
                <a:spcPts val="2400"/>
              </a:lnSpc>
              <a:buNone/>
            </a:pPr>
            <a:r>
              <a:rPr lang="en-US" sz="2400" b="1" kern="0" spc="-24" dirty="0">
                <a:solidFill>
                  <a:srgbClr val="E2E6E9"/>
                </a:solidFill>
                <a:latin typeface="Montserrat Bold" pitchFamily="34" charset="0"/>
                <a:ea typeface="Montserrat Bold" pitchFamily="34" charset="-122"/>
                <a:cs typeface="Montserrat Bold" pitchFamily="34" charset="-120"/>
              </a:rPr>
              <a:t>2</a:t>
            </a:r>
            <a:endParaRPr lang="en-US" sz="2400" dirty="0"/>
          </a:p>
        </p:txBody>
      </p:sp>
      <p:sp>
        <p:nvSpPr>
          <p:cNvPr id="10" name="Text 7"/>
          <p:cNvSpPr/>
          <p:nvPr/>
        </p:nvSpPr>
        <p:spPr>
          <a:xfrm>
            <a:off x="5416272" y="2187773"/>
            <a:ext cx="2939891" cy="639604"/>
          </a:xfrm>
          <a:prstGeom prst="rect">
            <a:avLst/>
          </a:prstGeom>
          <a:noFill/>
          <a:ln/>
        </p:spPr>
        <p:txBody>
          <a:bodyPr wrap="square" lIns="0" tIns="0" rIns="0" bIns="0" rtlCol="0" anchor="t"/>
          <a:lstStyle/>
          <a:p>
            <a:pPr marL="0" indent="0">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Personalized Dashboards</a:t>
            </a:r>
            <a:endParaRPr lang="en-US" sz="2000" dirty="0"/>
          </a:p>
        </p:txBody>
      </p:sp>
      <p:sp>
        <p:nvSpPr>
          <p:cNvPr id="11" name="Text 8"/>
          <p:cNvSpPr/>
          <p:nvPr/>
        </p:nvSpPr>
        <p:spPr>
          <a:xfrm>
            <a:off x="5416272" y="2962394"/>
            <a:ext cx="2939891" cy="2363629"/>
          </a:xfrm>
          <a:prstGeom prst="rect">
            <a:avLst/>
          </a:prstGeom>
          <a:noFill/>
          <a:ln/>
        </p:spPr>
        <p:txBody>
          <a:bodyPr wrap="square" lIns="0" tIns="0" rIns="0" bIns="0" rtlCol="0" anchor="t"/>
          <a:lstStyle/>
          <a:p>
            <a:pPr marL="0" indent="0">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The system allows users to customize their dashboards, displaying the most relevant data and metrics based on their roles and responsibilities, enhancing efficiency and productivity.</a:t>
            </a:r>
            <a:endParaRPr lang="en-US" sz="1750" dirty="0"/>
          </a:p>
        </p:txBody>
      </p:sp>
      <p:sp>
        <p:nvSpPr>
          <p:cNvPr id="12" name="Shape 9"/>
          <p:cNvSpPr/>
          <p:nvPr/>
        </p:nvSpPr>
        <p:spPr>
          <a:xfrm>
            <a:off x="787956" y="5804416"/>
            <a:ext cx="506492" cy="506492"/>
          </a:xfrm>
          <a:prstGeom prst="roundRect">
            <a:avLst>
              <a:gd name="adj" fmla="val 6668"/>
            </a:avLst>
          </a:prstGeom>
          <a:solidFill>
            <a:srgbClr val="303132"/>
          </a:solidFill>
          <a:ln/>
        </p:spPr>
        <p:txBody>
          <a:bodyPr/>
          <a:lstStyle/>
          <a:p>
            <a:endParaRPr lang="en-IN"/>
          </a:p>
        </p:txBody>
      </p:sp>
      <p:sp>
        <p:nvSpPr>
          <p:cNvPr id="13" name="Text 10"/>
          <p:cNvSpPr/>
          <p:nvPr/>
        </p:nvSpPr>
        <p:spPr>
          <a:xfrm>
            <a:off x="951786" y="5904071"/>
            <a:ext cx="178713" cy="307062"/>
          </a:xfrm>
          <a:prstGeom prst="rect">
            <a:avLst/>
          </a:prstGeom>
          <a:noFill/>
          <a:ln/>
        </p:spPr>
        <p:txBody>
          <a:bodyPr wrap="none" lIns="0" tIns="0" rIns="0" bIns="0" rtlCol="0" anchor="t"/>
          <a:lstStyle/>
          <a:p>
            <a:pPr marL="0" indent="0" algn="ctr">
              <a:lnSpc>
                <a:spcPts val="2400"/>
              </a:lnSpc>
              <a:buNone/>
            </a:pPr>
            <a:r>
              <a:rPr lang="en-US" sz="2400" b="1" kern="0" spc="-24" dirty="0">
                <a:solidFill>
                  <a:srgbClr val="E2E6E9"/>
                </a:solidFill>
                <a:latin typeface="Montserrat Bold" pitchFamily="34" charset="0"/>
                <a:ea typeface="Montserrat Bold" pitchFamily="34" charset="-122"/>
                <a:cs typeface="Montserrat Bold" pitchFamily="34" charset="-120"/>
              </a:rPr>
              <a:t>3</a:t>
            </a:r>
            <a:endParaRPr lang="en-US" sz="2400" dirty="0"/>
          </a:p>
        </p:txBody>
      </p:sp>
      <p:sp>
        <p:nvSpPr>
          <p:cNvPr id="14" name="Text 11"/>
          <p:cNvSpPr/>
          <p:nvPr/>
        </p:nvSpPr>
        <p:spPr>
          <a:xfrm>
            <a:off x="1519595" y="5804416"/>
            <a:ext cx="2593538" cy="319802"/>
          </a:xfrm>
          <a:prstGeom prst="rect">
            <a:avLst/>
          </a:prstGeom>
          <a:noFill/>
          <a:ln/>
        </p:spPr>
        <p:txBody>
          <a:bodyPr wrap="none" lIns="0" tIns="0" rIns="0" bIns="0" rtlCol="0" anchor="t"/>
          <a:lstStyle/>
          <a:p>
            <a:pPr marL="0" indent="0">
              <a:lnSpc>
                <a:spcPts val="2500"/>
              </a:lnSpc>
              <a:buNone/>
            </a:pPr>
            <a:r>
              <a:rPr lang="en-US" sz="2000" b="1" kern="0" spc="-20" dirty="0">
                <a:solidFill>
                  <a:srgbClr val="E2E6E9"/>
                </a:solidFill>
                <a:latin typeface="Montserrat Bold" pitchFamily="34" charset="0"/>
                <a:ea typeface="Montserrat Bold" pitchFamily="34" charset="-122"/>
                <a:cs typeface="Montserrat Bold" pitchFamily="34" charset="-120"/>
              </a:rPr>
              <a:t>Mobile Accessibility</a:t>
            </a:r>
            <a:endParaRPr lang="en-US" sz="2000" dirty="0"/>
          </a:p>
        </p:txBody>
      </p:sp>
      <p:sp>
        <p:nvSpPr>
          <p:cNvPr id="15" name="Text 12"/>
          <p:cNvSpPr/>
          <p:nvPr/>
        </p:nvSpPr>
        <p:spPr>
          <a:xfrm>
            <a:off x="1519595" y="6259235"/>
            <a:ext cx="6836450" cy="1012984"/>
          </a:xfrm>
          <a:prstGeom prst="rect">
            <a:avLst/>
          </a:prstGeom>
          <a:noFill/>
          <a:ln/>
        </p:spPr>
        <p:txBody>
          <a:bodyPr wrap="square" lIns="0" tIns="0" rIns="0" bIns="0" rtlCol="0" anchor="t"/>
          <a:lstStyle/>
          <a:p>
            <a:pPr marL="0" indent="0">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EMS is designed with a responsive layout, enabling users to access the system from any device, whether they're in the office or on the go, ensuring seamless employee management on the move.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5571" y="744974"/>
            <a:ext cx="7632859" cy="1226582"/>
          </a:xfrm>
          <a:prstGeom prst="rect">
            <a:avLst/>
          </a:prstGeom>
          <a:noFill/>
          <a:ln/>
        </p:spPr>
        <p:txBody>
          <a:bodyPr wrap="square" lIns="0" tIns="0" rIns="0" bIns="0" rtlCol="0" anchor="t"/>
          <a:lstStyle/>
          <a:p>
            <a:pPr marL="0" indent="0">
              <a:lnSpc>
                <a:spcPts val="4800"/>
              </a:lnSpc>
              <a:buNone/>
            </a:pPr>
            <a:r>
              <a:rPr lang="en-US" sz="3850" b="1" kern="0" spc="-39" dirty="0">
                <a:solidFill>
                  <a:srgbClr val="FFFFFF"/>
                </a:solidFill>
                <a:latin typeface="Montserrat Bold" pitchFamily="34" charset="0"/>
                <a:ea typeface="Montserrat Bold" pitchFamily="34" charset="-122"/>
                <a:cs typeface="Montserrat Bold" pitchFamily="34" charset="-120"/>
              </a:rPr>
              <a:t>Powered by Python, Flask, Appwrite, and Bootstrap</a:t>
            </a:r>
            <a:endParaRPr lang="en-US" sz="3850" dirty="0"/>
          </a:p>
        </p:txBody>
      </p:sp>
      <p:sp>
        <p:nvSpPr>
          <p:cNvPr id="4" name="Shape 1"/>
          <p:cNvSpPr/>
          <p:nvPr/>
        </p:nvSpPr>
        <p:spPr>
          <a:xfrm>
            <a:off x="755571" y="2295406"/>
            <a:ext cx="3708559" cy="3134082"/>
          </a:xfrm>
          <a:prstGeom prst="roundRect">
            <a:avLst>
              <a:gd name="adj" fmla="val 1033"/>
            </a:avLst>
          </a:prstGeom>
          <a:solidFill>
            <a:srgbClr val="303132"/>
          </a:solidFill>
          <a:ln/>
        </p:spPr>
        <p:txBody>
          <a:bodyPr/>
          <a:lstStyle/>
          <a:p>
            <a:endParaRPr lang="en-IN"/>
          </a:p>
        </p:txBody>
      </p:sp>
      <p:sp>
        <p:nvSpPr>
          <p:cNvPr id="5" name="Text 2"/>
          <p:cNvSpPr/>
          <p:nvPr/>
        </p:nvSpPr>
        <p:spPr>
          <a:xfrm>
            <a:off x="971431" y="2511266"/>
            <a:ext cx="2453402" cy="306705"/>
          </a:xfrm>
          <a:prstGeom prst="rect">
            <a:avLst/>
          </a:prstGeom>
          <a:noFill/>
          <a:ln/>
        </p:spPr>
        <p:txBody>
          <a:bodyPr wrap="none" lIns="0" tIns="0" rIns="0" bIns="0" rtlCol="0" anchor="t"/>
          <a:lstStyle/>
          <a:p>
            <a:pPr marL="0" indent="0">
              <a:lnSpc>
                <a:spcPts val="2400"/>
              </a:lnSpc>
              <a:buNone/>
            </a:pPr>
            <a:r>
              <a:rPr lang="en-US" sz="1900" b="1" kern="0" spc="-19" dirty="0">
                <a:solidFill>
                  <a:srgbClr val="E2E6E9"/>
                </a:solidFill>
                <a:latin typeface="Montserrat Bold" pitchFamily="34" charset="0"/>
                <a:ea typeface="Montserrat Bold" pitchFamily="34" charset="-122"/>
                <a:cs typeface="Montserrat Bold" pitchFamily="34" charset="-120"/>
              </a:rPr>
              <a:t>Python and Flask</a:t>
            </a:r>
            <a:endParaRPr lang="en-US" sz="1900" dirty="0"/>
          </a:p>
        </p:txBody>
      </p:sp>
      <p:sp>
        <p:nvSpPr>
          <p:cNvPr id="6" name="Text 3"/>
          <p:cNvSpPr/>
          <p:nvPr/>
        </p:nvSpPr>
        <p:spPr>
          <a:xfrm>
            <a:off x="971431" y="2947511"/>
            <a:ext cx="3276838" cy="1942386"/>
          </a:xfrm>
          <a:prstGeom prst="rect">
            <a:avLst/>
          </a:prstGeom>
          <a:noFill/>
          <a:ln/>
        </p:spPr>
        <p:txBody>
          <a:bodyPr wrap="squar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EMS is built using the Python programming language and the Flask web framework, which provides a robust and scalable foundation for the application's backend and API development.</a:t>
            </a:r>
            <a:endParaRPr lang="en-US" sz="1700" dirty="0"/>
          </a:p>
        </p:txBody>
      </p:sp>
      <p:sp>
        <p:nvSpPr>
          <p:cNvPr id="7" name="Shape 4"/>
          <p:cNvSpPr/>
          <p:nvPr/>
        </p:nvSpPr>
        <p:spPr>
          <a:xfrm>
            <a:off x="4679990" y="2295406"/>
            <a:ext cx="3708559" cy="3134082"/>
          </a:xfrm>
          <a:prstGeom prst="roundRect">
            <a:avLst>
              <a:gd name="adj" fmla="val 1033"/>
            </a:avLst>
          </a:prstGeom>
          <a:solidFill>
            <a:srgbClr val="303132"/>
          </a:solidFill>
          <a:ln/>
        </p:spPr>
        <p:txBody>
          <a:bodyPr/>
          <a:lstStyle/>
          <a:p>
            <a:endParaRPr lang="en-IN"/>
          </a:p>
        </p:txBody>
      </p:sp>
      <p:sp>
        <p:nvSpPr>
          <p:cNvPr id="8" name="Text 5"/>
          <p:cNvSpPr/>
          <p:nvPr/>
        </p:nvSpPr>
        <p:spPr>
          <a:xfrm>
            <a:off x="4895850" y="2511266"/>
            <a:ext cx="2453402" cy="306705"/>
          </a:xfrm>
          <a:prstGeom prst="rect">
            <a:avLst/>
          </a:prstGeom>
          <a:noFill/>
          <a:ln/>
        </p:spPr>
        <p:txBody>
          <a:bodyPr wrap="none" lIns="0" tIns="0" rIns="0" bIns="0" rtlCol="0" anchor="t"/>
          <a:lstStyle/>
          <a:p>
            <a:pPr marL="0" indent="0">
              <a:lnSpc>
                <a:spcPts val="2400"/>
              </a:lnSpc>
              <a:buNone/>
            </a:pPr>
            <a:r>
              <a:rPr lang="en-US" sz="1900" b="1" kern="0" spc="-19" dirty="0">
                <a:solidFill>
                  <a:srgbClr val="E2E6E9"/>
                </a:solidFill>
                <a:latin typeface="Montserrat Bold" pitchFamily="34" charset="0"/>
                <a:ea typeface="Montserrat Bold" pitchFamily="34" charset="-122"/>
                <a:cs typeface="Montserrat Bold" pitchFamily="34" charset="-120"/>
              </a:rPr>
              <a:t>Appwrite</a:t>
            </a:r>
            <a:endParaRPr lang="en-US" sz="1900" dirty="0"/>
          </a:p>
        </p:txBody>
      </p:sp>
      <p:sp>
        <p:nvSpPr>
          <p:cNvPr id="9" name="Text 6"/>
          <p:cNvSpPr/>
          <p:nvPr/>
        </p:nvSpPr>
        <p:spPr>
          <a:xfrm>
            <a:off x="4895850" y="2947511"/>
            <a:ext cx="3276838" cy="2266117"/>
          </a:xfrm>
          <a:prstGeom prst="rect">
            <a:avLst/>
          </a:prstGeom>
          <a:noFill/>
          <a:ln/>
        </p:spPr>
        <p:txBody>
          <a:bodyPr wrap="squar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The system leverages the Appwrite platform, an open-source backend as a service (BaaS) solution, to handle various backend functionalities, such as user authentication, data storage, and real-time updates.</a:t>
            </a:r>
            <a:endParaRPr lang="en-US" sz="1700" dirty="0"/>
          </a:p>
        </p:txBody>
      </p:sp>
      <p:sp>
        <p:nvSpPr>
          <p:cNvPr id="10" name="Shape 7"/>
          <p:cNvSpPr/>
          <p:nvPr/>
        </p:nvSpPr>
        <p:spPr>
          <a:xfrm>
            <a:off x="755571" y="5645348"/>
            <a:ext cx="7632859" cy="1839158"/>
          </a:xfrm>
          <a:prstGeom prst="roundRect">
            <a:avLst>
              <a:gd name="adj" fmla="val 1761"/>
            </a:avLst>
          </a:prstGeom>
          <a:solidFill>
            <a:srgbClr val="303132"/>
          </a:solidFill>
          <a:ln/>
        </p:spPr>
        <p:txBody>
          <a:bodyPr/>
          <a:lstStyle/>
          <a:p>
            <a:endParaRPr lang="en-IN"/>
          </a:p>
        </p:txBody>
      </p:sp>
      <p:sp>
        <p:nvSpPr>
          <p:cNvPr id="11" name="Text 8"/>
          <p:cNvSpPr/>
          <p:nvPr/>
        </p:nvSpPr>
        <p:spPr>
          <a:xfrm>
            <a:off x="971431" y="5861209"/>
            <a:ext cx="2453402" cy="306705"/>
          </a:xfrm>
          <a:prstGeom prst="rect">
            <a:avLst/>
          </a:prstGeom>
          <a:noFill/>
          <a:ln/>
        </p:spPr>
        <p:txBody>
          <a:bodyPr wrap="none" lIns="0" tIns="0" rIns="0" bIns="0" rtlCol="0" anchor="t"/>
          <a:lstStyle/>
          <a:p>
            <a:pPr marL="0" indent="0">
              <a:lnSpc>
                <a:spcPts val="2400"/>
              </a:lnSpc>
              <a:buNone/>
            </a:pPr>
            <a:r>
              <a:rPr lang="en-US" sz="1900" b="1" kern="0" spc="-19" dirty="0">
                <a:solidFill>
                  <a:srgbClr val="E2E6E9"/>
                </a:solidFill>
                <a:latin typeface="Montserrat Bold" pitchFamily="34" charset="0"/>
                <a:ea typeface="Montserrat Bold" pitchFamily="34" charset="-122"/>
                <a:cs typeface="Montserrat Bold" pitchFamily="34" charset="-120"/>
              </a:rPr>
              <a:t>Bootstrap</a:t>
            </a:r>
            <a:endParaRPr lang="en-US" sz="1900" dirty="0"/>
          </a:p>
        </p:txBody>
      </p:sp>
      <p:sp>
        <p:nvSpPr>
          <p:cNvPr id="12" name="Text 9"/>
          <p:cNvSpPr/>
          <p:nvPr/>
        </p:nvSpPr>
        <p:spPr>
          <a:xfrm>
            <a:off x="971431" y="6297454"/>
            <a:ext cx="7201138" cy="971193"/>
          </a:xfrm>
          <a:prstGeom prst="rect">
            <a:avLst/>
          </a:prstGeom>
          <a:noFill/>
          <a:ln/>
        </p:spPr>
        <p:txBody>
          <a:bodyPr wrap="squar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The user interface of EMS is built using the Bootstrap front-end framework, ensuring a responsive and visually appealing design that works seamlessly across different devices and screen sizes.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5782" y="663893"/>
            <a:ext cx="4996101" cy="624483"/>
          </a:xfrm>
          <a:prstGeom prst="rect">
            <a:avLst/>
          </a:prstGeom>
          <a:noFill/>
          <a:ln/>
        </p:spPr>
        <p:txBody>
          <a:bodyPr wrap="none" lIns="0" tIns="0" rIns="0" bIns="0" rtlCol="0" anchor="t"/>
          <a:lstStyle/>
          <a:p>
            <a:pPr marL="0" indent="0">
              <a:lnSpc>
                <a:spcPts val="4900"/>
              </a:lnSpc>
              <a:buNone/>
            </a:pPr>
            <a:r>
              <a:rPr lang="en-US" sz="3900" b="1" kern="0" spc="-39" dirty="0">
                <a:solidFill>
                  <a:srgbClr val="FFFFFF"/>
                </a:solidFill>
                <a:latin typeface="Montserrat Bold" pitchFamily="34" charset="0"/>
                <a:ea typeface="Montserrat Bold" pitchFamily="34" charset="-122"/>
                <a:cs typeface="Montserrat Bold" pitchFamily="34" charset="-120"/>
              </a:rPr>
              <a:t>Future Scope</a:t>
            </a:r>
            <a:endParaRPr lang="en-US" sz="3900" dirty="0"/>
          </a:p>
        </p:txBody>
      </p:sp>
      <p:pic>
        <p:nvPicPr>
          <p:cNvPr id="4" name="Image 1" descr="preencoded.png"/>
          <p:cNvPicPr>
            <a:picLocks noChangeAspect="1"/>
          </p:cNvPicPr>
          <p:nvPr/>
        </p:nvPicPr>
        <p:blipFill>
          <a:blip r:embed="rId4"/>
          <a:stretch>
            <a:fillRect/>
          </a:stretch>
        </p:blipFill>
        <p:spPr>
          <a:xfrm>
            <a:off x="6255782" y="1618059"/>
            <a:ext cx="1099066" cy="1872615"/>
          </a:xfrm>
          <a:prstGeom prst="rect">
            <a:avLst/>
          </a:prstGeom>
        </p:spPr>
      </p:pic>
      <p:sp>
        <p:nvSpPr>
          <p:cNvPr id="5" name="Text 1"/>
          <p:cNvSpPr/>
          <p:nvPr/>
        </p:nvSpPr>
        <p:spPr>
          <a:xfrm>
            <a:off x="7684532" y="1837849"/>
            <a:ext cx="2498050" cy="312182"/>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Prototype</a:t>
            </a:r>
            <a:endParaRPr lang="en-US" sz="1950" dirty="0"/>
          </a:p>
        </p:txBody>
      </p:sp>
      <p:sp>
        <p:nvSpPr>
          <p:cNvPr id="6" name="Text 2"/>
          <p:cNvSpPr/>
          <p:nvPr/>
        </p:nvSpPr>
        <p:spPr>
          <a:xfrm>
            <a:off x="7684532" y="2281833"/>
            <a:ext cx="6176486" cy="989052"/>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EMS is currently in the prototype stage, with the core functionality and user interface being actively developed and refined based on user feedback and requirements.</a:t>
            </a:r>
            <a:endParaRPr lang="en-US" sz="1700" dirty="0"/>
          </a:p>
        </p:txBody>
      </p:sp>
      <p:pic>
        <p:nvPicPr>
          <p:cNvPr id="7" name="Image 2" descr="preencoded.png"/>
          <p:cNvPicPr>
            <a:picLocks noChangeAspect="1"/>
          </p:cNvPicPr>
          <p:nvPr/>
        </p:nvPicPr>
        <p:blipFill>
          <a:blip r:embed="rId5"/>
          <a:stretch>
            <a:fillRect/>
          </a:stretch>
        </p:blipFill>
        <p:spPr>
          <a:xfrm>
            <a:off x="6255782" y="3490674"/>
            <a:ext cx="1099066" cy="2202299"/>
          </a:xfrm>
          <a:prstGeom prst="rect">
            <a:avLst/>
          </a:prstGeom>
        </p:spPr>
      </p:pic>
      <p:sp>
        <p:nvSpPr>
          <p:cNvPr id="8" name="Text 3"/>
          <p:cNvSpPr/>
          <p:nvPr/>
        </p:nvSpPr>
        <p:spPr>
          <a:xfrm>
            <a:off x="7684532" y="3710464"/>
            <a:ext cx="2886789" cy="312182"/>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Iterative Improvement</a:t>
            </a:r>
            <a:endParaRPr lang="en-US" sz="1950" dirty="0"/>
          </a:p>
        </p:txBody>
      </p:sp>
      <p:sp>
        <p:nvSpPr>
          <p:cNvPr id="9" name="Text 4"/>
          <p:cNvSpPr/>
          <p:nvPr/>
        </p:nvSpPr>
        <p:spPr>
          <a:xfrm>
            <a:off x="7684532" y="4154448"/>
            <a:ext cx="6176486" cy="1318736"/>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The development team is working closely with potential users and stakeholders to continuously enhance the system, addressing pain points and incorporating new features to meet evolving business needs.</a:t>
            </a:r>
            <a:endParaRPr lang="en-US" sz="1700" dirty="0"/>
          </a:p>
        </p:txBody>
      </p:sp>
      <p:pic>
        <p:nvPicPr>
          <p:cNvPr id="10" name="Image 3" descr="preencoded.png"/>
          <p:cNvPicPr>
            <a:picLocks noChangeAspect="1"/>
          </p:cNvPicPr>
          <p:nvPr/>
        </p:nvPicPr>
        <p:blipFill>
          <a:blip r:embed="rId6"/>
          <a:stretch>
            <a:fillRect/>
          </a:stretch>
        </p:blipFill>
        <p:spPr>
          <a:xfrm>
            <a:off x="6255782" y="5692973"/>
            <a:ext cx="1099066" cy="1872615"/>
          </a:xfrm>
          <a:prstGeom prst="rect">
            <a:avLst/>
          </a:prstGeom>
        </p:spPr>
      </p:pic>
      <p:sp>
        <p:nvSpPr>
          <p:cNvPr id="11" name="Text 5"/>
          <p:cNvSpPr/>
          <p:nvPr/>
        </p:nvSpPr>
        <p:spPr>
          <a:xfrm>
            <a:off x="7684532" y="5912763"/>
            <a:ext cx="2498050" cy="312182"/>
          </a:xfrm>
          <a:prstGeom prst="rect">
            <a:avLst/>
          </a:prstGeom>
          <a:noFill/>
          <a:ln/>
        </p:spPr>
        <p:txBody>
          <a:bodyPr wrap="none" lIns="0" tIns="0" rIns="0" bIns="0" rtlCol="0" anchor="t"/>
          <a:lstStyle/>
          <a:p>
            <a:pPr marL="0" indent="0" algn="l">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Future Release</a:t>
            </a:r>
            <a:endParaRPr lang="en-US" sz="1950" dirty="0"/>
          </a:p>
        </p:txBody>
      </p:sp>
      <p:sp>
        <p:nvSpPr>
          <p:cNvPr id="12" name="Text 6"/>
          <p:cNvSpPr/>
          <p:nvPr/>
        </p:nvSpPr>
        <p:spPr>
          <a:xfrm>
            <a:off x="7684532" y="6356747"/>
            <a:ext cx="6176486" cy="989052"/>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As the prototype matures, the goal is to launch a fully functional and user-friendly version of EMS, providing organizations with a comprehensive and efficient employee management solution.</a:t>
            </a:r>
            <a:endParaRPr lang="en-US" sz="1700" dirty="0"/>
          </a:p>
        </p:txBody>
      </p:sp>
      <p:sp>
        <p:nvSpPr>
          <p:cNvPr id="13" name="Rectangle 12">
            <a:extLst>
              <a:ext uri="{FF2B5EF4-FFF2-40B4-BE49-F238E27FC236}">
                <a16:creationId xmlns:a16="http://schemas.microsoft.com/office/drawing/2014/main" id="{B2ABAFFD-0585-EC8B-5FCE-905FEBD9C499}"/>
              </a:ext>
            </a:extLst>
          </p:cNvPr>
          <p:cNvSpPr/>
          <p:nvPr/>
        </p:nvSpPr>
        <p:spPr>
          <a:xfrm>
            <a:off x="12868507" y="7783551"/>
            <a:ext cx="1639230" cy="323386"/>
          </a:xfrm>
          <a:prstGeom prst="rect">
            <a:avLst/>
          </a:prstGeom>
          <a:solidFill>
            <a:srgbClr val="111213"/>
          </a:solidFill>
          <a:ln>
            <a:solidFill>
              <a:srgbClr val="11121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TotalTime>
  <Words>1656</Words>
  <Application>Microsoft Office PowerPoint</Application>
  <PresentationFormat>Custom</PresentationFormat>
  <Paragraphs>193</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Montserrat Bold</vt:lpstr>
      <vt:lpstr>Consolas</vt:lpstr>
      <vt:lpstr>Arial</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Pawan Shetty</cp:lastModifiedBy>
  <cp:revision>6</cp:revision>
  <dcterms:created xsi:type="dcterms:W3CDTF">2024-11-22T17:11:48Z</dcterms:created>
  <dcterms:modified xsi:type="dcterms:W3CDTF">2024-11-22T17:43:36Z</dcterms:modified>
</cp:coreProperties>
</file>